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60" r:id="rId5"/>
    <p:sldId id="278" r:id="rId6"/>
    <p:sldId id="334" r:id="rId7"/>
    <p:sldId id="287" r:id="rId8"/>
    <p:sldId id="340" r:id="rId9"/>
    <p:sldId id="327" r:id="rId10"/>
    <p:sldId id="341" r:id="rId11"/>
    <p:sldId id="336" r:id="rId12"/>
    <p:sldId id="337" r:id="rId13"/>
    <p:sldId id="338" r:id="rId14"/>
    <p:sldId id="32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6"/>
    <a:srgbClr val="FF7D28"/>
    <a:srgbClr val="AFC32D"/>
    <a:srgbClr val="005F8C"/>
    <a:srgbClr val="AA0546"/>
    <a:srgbClr val="9CB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92A5-ECDC-4BF6-8FAC-B6C65DD2D5E0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F7DB-1B3F-4585-8ABF-8B9D978B9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6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ADCD9-4CC7-4358-808D-5ADDCFF09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58995" y="974885"/>
            <a:ext cx="12250995" cy="1856807"/>
          </a:xfrm>
          <a:noFill/>
          <a:ln>
            <a:noFill/>
          </a:ln>
        </p:spPr>
        <p:txBody>
          <a:bodyPr lIns="648000" anchor="ctr" anchorCtr="0">
            <a:normAutofit/>
          </a:bodyPr>
          <a:lstStyle>
            <a:lvl1pPr marL="0" indent="0" algn="l">
              <a:defRPr sz="3300">
                <a:solidFill>
                  <a:srgbClr val="008276"/>
                </a:solidFill>
              </a:defRPr>
            </a:lvl1pPr>
          </a:lstStyle>
          <a:p>
            <a:r>
              <a:rPr lang="cs-CZ" dirty="0"/>
              <a:t>SLAĎOVÁNÍ PRACOVNÍHO,</a:t>
            </a:r>
            <a:br>
              <a:rPr lang="cs-CZ" dirty="0"/>
            </a:br>
            <a:r>
              <a:rPr lang="cs-CZ" dirty="0"/>
              <a:t>OSOBNÍHO A RODINNÉHO ŽIVOTA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32B835-7194-48BC-950F-A2A23A61C6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58993" y="5202238"/>
            <a:ext cx="8421329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lIns="72000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typ zprávy</a:t>
            </a:r>
          </a:p>
          <a:p>
            <a:r>
              <a:rPr lang="cs-CZ" dirty="0"/>
              <a:t>z čeho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BA5C3D0-A166-48A6-AE13-A7DB25D83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6461" y="486698"/>
            <a:ext cx="2855764" cy="50277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2F32869-EB23-4FB0-8023-EFDC01D2F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298"/>
            <a:ext cx="12192000" cy="170688"/>
          </a:xfrm>
          <a:prstGeom prst="rect">
            <a:avLst/>
          </a:prstGeom>
        </p:spPr>
      </p:pic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4663E019-A5B4-4EE3-8096-7C363D1D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8995" y="2906971"/>
            <a:ext cx="6048000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0" name="Zástupný symbol obrázku 18">
            <a:extLst>
              <a:ext uri="{FF2B5EF4-FFF2-40B4-BE49-F238E27FC236}">
                <a16:creationId xmlns:a16="http://schemas.microsoft.com/office/drawing/2014/main" id="{0F48F9AC-F5BF-43EE-A2C7-DCB85B97D3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0352" y="2910237"/>
            <a:ext cx="6111691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5E08AF9F-5C2D-405E-9A0F-732E20509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10526" y="5200190"/>
            <a:ext cx="4231517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tIns="360000" rIns="720000" anchor="ctr" anchorCtr="0">
            <a:normAutofit/>
          </a:bodyPr>
          <a:lstStyle>
            <a:lvl1pPr marL="0" indent="0" algn="r">
              <a:buNone/>
              <a:defRPr sz="2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rok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D23CA-37E6-47BE-A3BD-E76D7EB89C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9" y="208796"/>
            <a:ext cx="3840000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á strana mod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B7BFEE9-F05E-4DF8-9177-4E764E148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913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předělové strany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157" y="4596064"/>
            <a:ext cx="11369843" cy="1648325"/>
          </a:xfrm>
          <a:solidFill>
            <a:srgbClr val="008276">
              <a:alpha val="80000"/>
            </a:srgbClr>
          </a:solidFill>
          <a:ln>
            <a:solidFill>
              <a:srgbClr val="00827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 předělové strany</a:t>
            </a:r>
          </a:p>
        </p:txBody>
      </p:sp>
    </p:spTree>
    <p:extLst>
      <p:ext uri="{BB962C8B-B14F-4D97-AF65-F5344CB8AC3E}">
        <p14:creationId xmlns:p14="http://schemas.microsoft.com/office/powerpoint/2010/main" val="46878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6"/>
            <a:ext cx="10593855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99A084F-AC47-4B73-B5F9-CCA9E4D87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A78607-7E5D-4949-B270-A553FDC26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915072-897B-4804-B9BD-4FD362EC6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B45C629-7A24-45BB-B3BA-D965F55D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017C051-1828-4A92-9E1C-7FDBD7B0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6"/>
            <a:ext cx="10593855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5260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8543497" y="1678634"/>
            <a:ext cx="288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3497" y="1701770"/>
            <a:ext cx="288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6"/>
            <a:ext cx="7486935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4001974"/>
            <a:ext cx="10593857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95" y="1757281"/>
            <a:ext cx="432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32285" y="3451884"/>
            <a:ext cx="432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F73BD70-9296-47EC-8865-48DC50BD33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A679B2A-8239-4640-86B2-33DF7F06A5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8543497" y="1678634"/>
            <a:ext cx="288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3497" y="1701770"/>
            <a:ext cx="288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6"/>
            <a:ext cx="7486935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4001974"/>
            <a:ext cx="10593857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95" y="1757281"/>
            <a:ext cx="432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32285" y="3451884"/>
            <a:ext cx="432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0710F27-5468-472A-903B-2917B09C8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F80FE6C-EA42-4F15-9CDE-A35EB5850C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8675"/>
            <a:ext cx="4753752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4848" y="5845249"/>
            <a:ext cx="5627208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03901" y="1677988"/>
            <a:ext cx="5628217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ED52422-AA53-462A-9588-C2EB15DD9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5662FE-56AF-4473-8FB8-F94BA27361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9921" y="1752144"/>
            <a:ext cx="3408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0289" y="1752144"/>
            <a:ext cx="3408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55105" y="1752144"/>
            <a:ext cx="3408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834" y="4313239"/>
            <a:ext cx="3407833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5106" y="4312635"/>
            <a:ext cx="3407833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0457" y="4312634"/>
            <a:ext cx="3407833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4264119" y="4312633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7861105" y="4344804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312025C9-8689-4B48-8F17-3C68DA4CF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B8D566A-8B04-4DFE-B5E0-C4423183D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9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59885" y="1684338"/>
            <a:ext cx="10672233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BBCD4E-1929-4BB6-B4D2-8C703C395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41ACE1-C640-451F-93CF-8AAB4D7F28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1"/>
            <a:ext cx="1224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1" y="6479184"/>
            <a:ext cx="2794164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478590"/>
            <a:ext cx="7621588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943" y="871622"/>
            <a:ext cx="7301335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753852" y="1744663"/>
            <a:ext cx="7678265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885" y="5690937"/>
            <a:ext cx="10672233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D7D2839-C647-4D3B-864E-39146D81B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6"/>
            <a:ext cx="12192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8BC9D6-C0AA-488F-B9DB-80A7D07B3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33" y="485422"/>
            <a:ext cx="288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333" y="1774210"/>
            <a:ext cx="10889777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908" y="6479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40943" y="6354387"/>
            <a:ext cx="12276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0" r:id="rId3"/>
    <p:sldLayoutId id="2147483656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1" r:id="rId10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1E27DB6C-1ACF-4013-A9E4-BF7E72D9E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seminář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FF1EB3C-17A2-477F-B6CA-C4DBEFC228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15. 10. 2024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0" y="-1"/>
            <a:ext cx="5818909" cy="1459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07" y="541240"/>
            <a:ext cx="2287694" cy="570096"/>
          </a:xfrm>
          <a:prstGeom prst="rect">
            <a:avLst/>
          </a:prstGeom>
        </p:spPr>
      </p:pic>
      <p:sp>
        <p:nvSpPr>
          <p:cNvPr id="18" name="TextovéPole 17"/>
          <p:cNvSpPr txBox="1">
            <a:spLocks noChangeAspect="1"/>
          </p:cNvSpPr>
          <p:nvPr/>
        </p:nvSpPr>
        <p:spPr>
          <a:xfrm>
            <a:off x="503278" y="1283841"/>
            <a:ext cx="115491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b="1" dirty="0" smtClean="0">
                <a:solidFill>
                  <a:srgbClr val="008276"/>
                </a:solidFill>
              </a:rPr>
              <a:t>Dětský ombudsman a jeho role</a:t>
            </a: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2EE92459-9AFE-573F-7731-4138F1F7795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8" b="9068"/>
          <a:stretch>
            <a:fillRect/>
          </a:stretch>
        </p:blipFill>
        <p:spPr>
          <a:xfrm>
            <a:off x="6061649" y="2910237"/>
            <a:ext cx="6111691" cy="2232000"/>
          </a:xfrm>
          <a:prstGeom prst="rect">
            <a:avLst/>
          </a:prstGeom>
        </p:spPr>
      </p:pic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3A0567B4-A1D6-D3E6-C6CF-5F91E6C48F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7" b="8927"/>
          <a:stretch>
            <a:fillRect/>
          </a:stretch>
        </p:blipFill>
        <p:spPr>
          <a:xfrm>
            <a:off x="13649" y="2910237"/>
            <a:ext cx="6048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0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5178" y="2023408"/>
            <a:ext cx="7684910" cy="432276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838201" y="1776183"/>
            <a:ext cx="5695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Varianty personálního zajištění </a:t>
            </a:r>
            <a:r>
              <a:rPr lang="cs-CZ" dirty="0" smtClean="0"/>
              <a:t>DO dle </a:t>
            </a:r>
            <a:r>
              <a:rPr lang="cs-CZ" dirty="0"/>
              <a:t>důvodové </a:t>
            </a:r>
            <a:r>
              <a:rPr lang="cs-CZ" dirty="0" smtClean="0"/>
              <a:t>zprávy: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1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3278CC-7762-1A42-995E-14EE05C632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0618" y="5618382"/>
            <a:ext cx="8527382" cy="812079"/>
          </a:xfrm>
        </p:spPr>
        <p:txBody>
          <a:bodyPr/>
          <a:lstStyle/>
          <a:p>
            <a:pPr algn="ctr"/>
            <a:r>
              <a:rPr lang="cs-CZ" sz="4400" b="1" dirty="0"/>
              <a:t>Děkujeme za pozornost!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8B050-F88C-3646-AB6D-EE1D08B938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72500" y="6478589"/>
            <a:ext cx="2095500" cy="365125"/>
          </a:xfrm>
        </p:spPr>
        <p:txBody>
          <a:bodyPr/>
          <a:lstStyle/>
          <a:p>
            <a:fld id="{D83BD07D-5885-48DF-B570-0C7EF7FA7CBC}" type="slidenum">
              <a:rPr lang="cs-CZ" smtClean="0"/>
              <a:pPr/>
              <a:t>11</a:t>
            </a:fld>
            <a:endParaRPr lang="cs-CZ"/>
          </a:p>
        </p:txBody>
      </p:sp>
      <p:grpSp>
        <p:nvGrpSpPr>
          <p:cNvPr id="5" name="Skupina 4"/>
          <p:cNvGrpSpPr/>
          <p:nvPr/>
        </p:nvGrpSpPr>
        <p:grpSpPr>
          <a:xfrm>
            <a:off x="1524000" y="0"/>
            <a:ext cx="9144000" cy="1379220"/>
            <a:chOff x="0" y="0"/>
            <a:chExt cx="9144000" cy="1379220"/>
          </a:xfrm>
        </p:grpSpPr>
        <p:sp>
          <p:nvSpPr>
            <p:cNvPr id="6" name="Obdélník 5"/>
            <p:cNvSpPr/>
            <p:nvPr/>
          </p:nvSpPr>
          <p:spPr>
            <a:xfrm>
              <a:off x="0" y="0"/>
              <a:ext cx="9144000" cy="1379220"/>
            </a:xfrm>
            <a:prstGeom prst="rect">
              <a:avLst/>
            </a:prstGeom>
            <a:ln>
              <a:solidFill>
                <a:srgbClr val="0082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Zástupný symbol pro obsah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00" y="297048"/>
              <a:ext cx="711920" cy="798328"/>
            </a:xfrm>
            <a:prstGeom prst="rect">
              <a:avLst/>
            </a:prstGeom>
          </p:spPr>
        </p:pic>
      </p:grpSp>
      <p:grpSp>
        <p:nvGrpSpPr>
          <p:cNvPr id="11" name="Skupina 10"/>
          <p:cNvGrpSpPr/>
          <p:nvPr/>
        </p:nvGrpSpPr>
        <p:grpSpPr>
          <a:xfrm>
            <a:off x="1524001" y="0"/>
            <a:ext cx="3657600" cy="1396538"/>
            <a:chOff x="0" y="0"/>
            <a:chExt cx="5029199" cy="1396538"/>
          </a:xfrm>
        </p:grpSpPr>
        <p:sp>
          <p:nvSpPr>
            <p:cNvPr id="12" name="Lichoběžník 11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Pravoúhlý trojúhelník 12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9221"/>
            <a:ext cx="9129093" cy="380639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17" y="478943"/>
            <a:ext cx="2206083" cy="5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31" y="1911574"/>
            <a:ext cx="7129044" cy="4148403"/>
          </a:xfrm>
        </p:spPr>
        <p:txBody>
          <a:bodyPr>
            <a:noAutofit/>
          </a:bodyPr>
          <a:lstStyle/>
          <a:p>
            <a:pPr lvl="0"/>
            <a:r>
              <a:rPr lang="cs-CZ" sz="2800" b="1" dirty="0"/>
              <a:t>Proč potřebujeme DO? </a:t>
            </a:r>
            <a:endParaRPr lang="cs-CZ" sz="2800" b="1" dirty="0" smtClean="0"/>
          </a:p>
          <a:p>
            <a:pPr lvl="0"/>
            <a:endParaRPr lang="cs-CZ" sz="1200" dirty="0"/>
          </a:p>
          <a:p>
            <a:r>
              <a:rPr lang="cs-CZ" dirty="0" smtClean="0"/>
              <a:t>Výbor </a:t>
            </a:r>
            <a:r>
              <a:rPr lang="cs-CZ" dirty="0" smtClean="0"/>
              <a:t>OSN pro </a:t>
            </a:r>
            <a:r>
              <a:rPr lang="cs-CZ" dirty="0" smtClean="0"/>
              <a:t>práva dítěte </a:t>
            </a:r>
            <a:r>
              <a:rPr lang="cs-CZ" dirty="0" smtClean="0"/>
              <a:t>doporučil </a:t>
            </a:r>
            <a:r>
              <a:rPr lang="cs-CZ" dirty="0" smtClean="0"/>
              <a:t>ČR zřízení nezávislého </a:t>
            </a:r>
            <a:r>
              <a:rPr lang="cs-CZ" dirty="0"/>
              <a:t>orgánu pro monitoring implementace </a:t>
            </a:r>
            <a:r>
              <a:rPr lang="cs-CZ" dirty="0" smtClean="0"/>
              <a:t>Úmluvy o právech dítěte již v roce 2003. </a:t>
            </a:r>
          </a:p>
          <a:p>
            <a:endParaRPr lang="cs-CZ" sz="1200" dirty="0"/>
          </a:p>
          <a:p>
            <a:endParaRPr lang="cs-CZ" smtClean="0"/>
          </a:p>
          <a:p>
            <a:r>
              <a:rPr lang="cs-CZ" smtClean="0"/>
              <a:t>Užitečnost </a:t>
            </a:r>
            <a:r>
              <a:rPr lang="cs-CZ" dirty="0" smtClean="0"/>
              <a:t>DO potvrzují zahraniční zkušenosti.</a:t>
            </a:r>
            <a:endParaRPr lang="cs-CZ" dirty="0"/>
          </a:p>
          <a:p>
            <a:endParaRPr lang="cs-CZ" sz="1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VOP </a:t>
            </a:r>
            <a:r>
              <a:rPr lang="cs-CZ" dirty="0" smtClean="0"/>
              <a:t>zřízení </a:t>
            </a:r>
            <a:r>
              <a:rPr lang="cs-CZ" dirty="0"/>
              <a:t>instituce </a:t>
            </a:r>
            <a:r>
              <a:rPr lang="cs-CZ" dirty="0" smtClean="0"/>
              <a:t>DO podporuje.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97" y="1911575"/>
            <a:ext cx="4423256" cy="41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3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2255" y="1530978"/>
            <a:ext cx="8560341" cy="481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77935"/>
            <a:ext cx="6390735" cy="3204782"/>
          </a:xfrm>
        </p:spPr>
        <p:txBody>
          <a:bodyPr>
            <a:normAutofit/>
          </a:bodyPr>
          <a:lstStyle/>
          <a:p>
            <a:r>
              <a:rPr lang="cs-CZ" b="1" dirty="0" smtClean="0"/>
              <a:t>Novela zákona o veřejném ochránci práv</a:t>
            </a:r>
          </a:p>
          <a:p>
            <a:endParaRPr lang="cs-CZ" b="1" dirty="0"/>
          </a:p>
          <a:p>
            <a:r>
              <a:rPr lang="cs-CZ" dirty="0" smtClean="0"/>
              <a:t>Poslanecká sněmovna – 3. čtení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 smtClean="0"/>
          </a:p>
          <a:p>
            <a:r>
              <a:rPr lang="cs-CZ" dirty="0" smtClean="0"/>
              <a:t>Obsahuje zřízení: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DO (ochránce práv dětí)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NHRI (národní </a:t>
            </a:r>
            <a:r>
              <a:rPr lang="cs-CZ" sz="2400" dirty="0"/>
              <a:t>lidskoprávní </a:t>
            </a:r>
            <a:r>
              <a:rPr lang="cs-CZ" sz="2400" dirty="0" smtClean="0"/>
              <a:t>instituci)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19" y="2824266"/>
            <a:ext cx="2397457" cy="239745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320224" y="2177935"/>
            <a:ext cx="243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Proč</a:t>
            </a:r>
            <a:r>
              <a:rPr lang="cs-CZ" dirty="0" smtClean="0"/>
              <a:t> </a:t>
            </a:r>
            <a:r>
              <a:rPr lang="cs-CZ" b="1" dirty="0" smtClean="0"/>
              <a:t>NHRI potřebujeme</a:t>
            </a:r>
          </a:p>
          <a:p>
            <a:pPr algn="ctr"/>
            <a:r>
              <a:rPr lang="cs-CZ" b="1" dirty="0" smtClean="0"/>
              <a:t>a co bude dělat?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709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77935"/>
            <a:ext cx="10593855" cy="3649288"/>
          </a:xfrm>
        </p:spPr>
        <p:txBody>
          <a:bodyPr>
            <a:normAutofit/>
          </a:bodyPr>
          <a:lstStyle/>
          <a:p>
            <a:r>
              <a:rPr lang="cs-CZ" b="1" dirty="0"/>
              <a:t>Jaké </a:t>
            </a:r>
            <a:r>
              <a:rPr lang="cs-CZ" b="1" dirty="0" smtClean="0"/>
              <a:t>výhody má integrace instituce DO </a:t>
            </a:r>
            <a:r>
              <a:rPr lang="cs-CZ" b="1" dirty="0"/>
              <a:t>do KVOP?</a:t>
            </a:r>
            <a:endParaRPr lang="cs-CZ" dirty="0"/>
          </a:p>
          <a:p>
            <a:endParaRPr lang="cs-CZ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Vznik DO a rozšíření mandátu o NHRI je přirozeným završením vývoje ombudsmanské </a:t>
            </a:r>
            <a:r>
              <a:rPr lang="cs-CZ" dirty="0" smtClean="0"/>
              <a:t>instituce.</a:t>
            </a:r>
            <a:endParaRPr lang="cs-CZ" dirty="0"/>
          </a:p>
          <a:p>
            <a:endParaRPr lang="cs-CZ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Podobným vývojem prošla i řada ombudsmanských institucí v zahraničí.  </a:t>
            </a:r>
          </a:p>
          <a:p>
            <a:endParaRPr lang="cs-CZ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smtClean="0"/>
              <a:t>Jde o </a:t>
            </a:r>
            <a:r>
              <a:rPr lang="cs-CZ" smtClean="0"/>
              <a:t>praktické řešení</a:t>
            </a:r>
            <a:r>
              <a:rPr lang="cs-CZ" dirty="0" smtClean="0"/>
              <a:t>.</a:t>
            </a:r>
            <a:endParaRPr lang="cs-CZ" dirty="0"/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1331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5548"/>
            <a:ext cx="10593855" cy="432283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Co z dětské agendy </a:t>
            </a:r>
            <a:r>
              <a:rPr lang="cs-CZ" b="1" dirty="0" smtClean="0"/>
              <a:t>VOP dělá už nyní</a:t>
            </a:r>
            <a:r>
              <a:rPr lang="cs-CZ" b="1" dirty="0"/>
              <a:t>? 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VOP vyřizuje stížnosti dětí nebo jejich zástupců proti úřadům.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VOP chrání děti v zařízeních před špatným zacházením.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VOP chrání děti před diskriminací.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VOP monitoruje práva </a:t>
            </a:r>
            <a:r>
              <a:rPr lang="cs-CZ" dirty="0"/>
              <a:t>dětí se zdravotním </a:t>
            </a:r>
            <a:r>
              <a:rPr lang="cs-CZ" dirty="0" smtClean="0"/>
              <a:t>postižením.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Snažíme se s dětmi komunikovat srozumitelně a být pro ně přístupnou institucí.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 smtClean="0"/>
          </a:p>
          <a:p>
            <a:r>
              <a:rPr lang="cs-CZ" i="1" dirty="0" smtClean="0"/>
              <a:t>Ochranu a prosazování </a:t>
            </a:r>
            <a:r>
              <a:rPr lang="cs-CZ" i="1" dirty="0"/>
              <a:t>práv dětí se dařilo </a:t>
            </a:r>
            <a:r>
              <a:rPr lang="cs-CZ" i="1" dirty="0" smtClean="0"/>
              <a:t>rozvíjet </a:t>
            </a:r>
            <a:r>
              <a:rPr lang="cs-CZ" i="1" dirty="0"/>
              <a:t>i díky </a:t>
            </a:r>
            <a:r>
              <a:rPr lang="cs-CZ" i="1" dirty="0" smtClean="0"/>
              <a:t>projektovým aktivitám.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526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34644" t="17101" r="35825" b="6601"/>
          <a:stretch/>
        </p:blipFill>
        <p:spPr>
          <a:xfrm>
            <a:off x="0" y="1396538"/>
            <a:ext cx="3769706" cy="547863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/>
          <a:srcRect l="22460" t="11165" r="23730" b="5591"/>
          <a:stretch/>
        </p:blipFill>
        <p:spPr>
          <a:xfrm>
            <a:off x="5931680" y="1396537"/>
            <a:ext cx="6260320" cy="544777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421093" y="584432"/>
            <a:ext cx="278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deti.ochrance.cz</a:t>
            </a:r>
            <a:endParaRPr lang="cs-CZ" sz="30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769743" y="5909094"/>
            <a:ext cx="2329132" cy="93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602511" y="1396536"/>
            <a:ext cx="2329132" cy="93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5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41" y="1795548"/>
            <a:ext cx="10733316" cy="452657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/>
              <a:t>DO bude:</a:t>
            </a:r>
            <a:endParaRPr lang="cs-CZ" b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prošetřovat stížnosti nejen na úřady, ale i na další instituce, 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monitorovat naplňování práv dětí v různých oblastech života a své poznatky prosazovat (výzkumy, analýzy, zprávy, stanoviska a doporučení),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připomínkovat právní předpisy a další dokumenty s ohledem na práva dětí,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vzdělávat a šířit osvětu o právech dětí,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zřizovat poradní orgán, naslouchat mladé generaci a její názory zprostředkovávat dalším institucím,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vstupovat do soudních řízení, popř. podávat návrhy na jejich zahájení v případě ohrožení práv dítěte,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 smtClean="0"/>
              <a:t>„</a:t>
            </a:r>
            <a:r>
              <a:rPr lang="cs-CZ" dirty="0"/>
              <a:t>mostem“ mezi ochranou práv dětí na vnitrostátní a mezinárodní úrovni.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999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795548"/>
            <a:ext cx="10324380" cy="43228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Nové činnosti nezvládne DO vykonávat bez: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personálního </a:t>
            </a:r>
            <a:r>
              <a:rPr lang="cs-CZ" dirty="0"/>
              <a:t>posílení </a:t>
            </a:r>
            <a:r>
              <a:rPr lang="cs-CZ" dirty="0" smtClean="0"/>
              <a:t>KVOP a</a:t>
            </a:r>
            <a:endParaRPr lang="cs-CZ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f</a:t>
            </a:r>
            <a:r>
              <a:rPr lang="cs-CZ" dirty="0" smtClean="0"/>
              <a:t>inančního </a:t>
            </a:r>
            <a:r>
              <a:rPr lang="cs-CZ" dirty="0"/>
              <a:t>zajištění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i="1" dirty="0" smtClean="0"/>
              <a:t>Jinak hrozí, že dojde </a:t>
            </a:r>
            <a:r>
              <a:rPr lang="cs-CZ" i="1" dirty="0"/>
              <a:t>k prodloužení lhůt pro vyřizování stížností </a:t>
            </a:r>
            <a:r>
              <a:rPr lang="cs-CZ" i="1" dirty="0" smtClean="0"/>
              <a:t>a </a:t>
            </a:r>
            <a:r>
              <a:rPr lang="cs-CZ" i="1" dirty="0"/>
              <a:t>omezení činnosti ve všech agendách.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926539" y="212317"/>
            <a:ext cx="4035451" cy="1027755"/>
          </a:xfrm>
          <a:prstGeom prst="rect">
            <a:avLst/>
          </a:prstGeom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0" y="421320"/>
            <a:ext cx="2749318" cy="68633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0" y="0"/>
            <a:ext cx="3657600" cy="1396538"/>
            <a:chOff x="0" y="0"/>
            <a:chExt cx="5029199" cy="1396538"/>
          </a:xfrm>
        </p:grpSpPr>
        <p:sp>
          <p:nvSpPr>
            <p:cNvPr id="19" name="Lichoběžník 18"/>
            <p:cNvSpPr/>
            <p:nvPr/>
          </p:nvSpPr>
          <p:spPr>
            <a:xfrm>
              <a:off x="0" y="0"/>
              <a:ext cx="3483033" cy="1396538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V="1">
              <a:off x="3483032" y="0"/>
              <a:ext cx="1546167" cy="139653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799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budsman">
  <a:themeElements>
    <a:clrScheme name="Ombudsman_obecny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008276"/>
      </a:accent1>
      <a:accent2>
        <a:srgbClr val="00C8B5"/>
      </a:accent2>
      <a:accent3>
        <a:srgbClr val="9CBCB7"/>
      </a:accent3>
      <a:accent4>
        <a:srgbClr val="E2EFD9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becna.potx" id="{82BFD354-4129-4076-81A7-54445153569D}" vid="{D397CD1C-49B6-4104-9CA4-24B9866780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vzniku xmlns="7aea5b64-986d-4ed0-9f25-146f1d978e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6" ma:contentTypeDescription="Vytvořit nový dokument" ma:contentTypeScope="" ma:versionID="a10d2442972f6aea282a9bd37d066590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59a29dd26b28b9f2e04c9198312141b3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C60E3B-E2D0-4E6E-A1CE-8A9F09C59C8A}">
  <ds:schemaRefs>
    <ds:schemaRef ds:uri="http://schemas.openxmlformats.org/package/2006/metadata/core-properties"/>
    <ds:schemaRef ds:uri="http://purl.org/dc/elements/1.1/"/>
    <ds:schemaRef ds:uri="7aea5b64-986d-4ed0-9f25-146f1d978e98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6E7102-53F2-496C-BB8D-47E473B006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29062C-6995-46A4-833B-16F9AD662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Prezentace_obecna</Template>
  <TotalTime>599</TotalTime>
  <Words>353</Words>
  <Application>Microsoft Office PowerPoint</Application>
  <PresentationFormat>Širokoúhlá obrazovka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Ombudsman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Höklová Barbora, Bc.</dc:creator>
  <cp:keywords>MF</cp:keywords>
  <cp:lastModifiedBy>Šuplerová Petra Mgr.</cp:lastModifiedBy>
  <cp:revision>52</cp:revision>
  <dcterms:created xsi:type="dcterms:W3CDTF">2022-09-29T09:36:13Z</dcterms:created>
  <dcterms:modified xsi:type="dcterms:W3CDTF">2024-10-11T05:51:05Z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