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Open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-regular.fntdata"/><Relationship Id="rId25" Type="http://schemas.openxmlformats.org/officeDocument/2006/relationships/slide" Target="slides/slide21.xml"/><Relationship Id="rId28" Type="http://schemas.openxmlformats.org/officeDocument/2006/relationships/font" Target="fonts/OpenSans-italic.fntdata"/><Relationship Id="rId27" Type="http://schemas.openxmlformats.org/officeDocument/2006/relationships/font" Target="fonts/OpenSans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6a68994d0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6a68994d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c23ef0745_0_4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15c23ef0745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6745d7a0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6745d7a0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6745d7a0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6745d7a0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6745d7a0e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6745d7a0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a7399e751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ca7399e75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8d5cc15a1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8d5cc15a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8d5cc15a1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8d5cc15a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8d5cc15a1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c8d5cc15a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8d5cc15a1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8d5cc15a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a71577b89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a71577b8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8d5cc15a1_0_1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8d5cc15a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5c23ef0745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15c23ef0745_0_5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6a68994d0_1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6a68994d0_1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c23ef074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g15c23ef0745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c23ef0745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g15c23ef0745_0_7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c23ef074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g15c23ef0745_0_2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a71577b89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a71577b8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a71577b89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a71577b8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0a71577b89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0a71577b8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1097280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Open Sans"/>
              <a:buNone/>
              <a:defRPr sz="7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19" name="Google Shape;19;p2"/>
          <p:cNvCxnSpPr/>
          <p:nvPr/>
        </p:nvCxnSpPr>
        <p:spPr>
          <a:xfrm>
            <a:off x="1158240" y="2412051"/>
            <a:ext cx="98754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88225" y="946575"/>
            <a:ext cx="1568974" cy="6284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/>
        </p:nvSpPr>
        <p:spPr>
          <a:xfrm>
            <a:off x="1097280" y="6490900"/>
            <a:ext cx="10058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Krapkova 4, Olomouc | tel.: +420 604 267 221 | </a:t>
            </a:r>
            <a:r>
              <a:rPr b="0" i="0" lang="cs-CZ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JakDal.eu |  </a:t>
            </a:r>
            <a:r>
              <a:rPr b="0" i="0" lang="cs-CZ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jak.dal | www.jakdal.eu</a:t>
            </a:r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829665">
            <a:off x="707738" y="5622564"/>
            <a:ext cx="779083" cy="11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 rot="5400000">
            <a:off x="4204680" y="-1081946"/>
            <a:ext cx="38436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showMasterSp="0" type="vertTitleAndTx">
  <p:cSld name="VERTICAL_TITLE_AND_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2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2"/>
          <p:cNvSpPr txBox="1"/>
          <p:nvPr>
            <p:ph type="title"/>
          </p:nvPr>
        </p:nvSpPr>
        <p:spPr>
          <a:xfrm rot="5400000">
            <a:off x="7160700" y="1978978"/>
            <a:ext cx="57573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" type="body"/>
          </p:nvPr>
        </p:nvSpPr>
        <p:spPr>
          <a:xfrm rot="5400000">
            <a:off x="1826700" y="-573722"/>
            <a:ext cx="57573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829665">
            <a:off x="707738" y="5622564"/>
            <a:ext cx="779083" cy="11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4800"/>
              <a:buFont typeface="Open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1097280" y="2025454"/>
            <a:ext cx="10058400" cy="3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showMasterSp="0" type="secHead">
  <p:cSld name="SECTION_HEADER"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 txBox="1"/>
          <p:nvPr>
            <p:ph type="title"/>
          </p:nvPr>
        </p:nvSpPr>
        <p:spPr>
          <a:xfrm>
            <a:off x="1097280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45452"/>
              </a:buClr>
              <a:buSzPts val="8000"/>
              <a:buFont typeface="Open Sans"/>
              <a:buNone/>
              <a:defRPr b="0" sz="8000">
                <a:solidFill>
                  <a:srgbClr val="5454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E8E8E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8E8E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E8E8E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E8E8E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E8E8E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E8E8E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E8E8E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E8E8E"/>
                </a:solidFill>
              </a:defRPr>
            </a:lvl9pPr>
          </a:lstStyle>
          <a:p/>
        </p:txBody>
      </p:sp>
      <p:cxnSp>
        <p:nvCxnSpPr>
          <p:cNvPr id="31" name="Google Shape;31;p4"/>
          <p:cNvCxnSpPr/>
          <p:nvPr/>
        </p:nvCxnSpPr>
        <p:spPr>
          <a:xfrm>
            <a:off x="1207658" y="4343400"/>
            <a:ext cx="9875400" cy="0"/>
          </a:xfrm>
          <a:prstGeom prst="straightConnector1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4"/>
          <p:cNvSpPr txBox="1"/>
          <p:nvPr/>
        </p:nvSpPr>
        <p:spPr>
          <a:xfrm>
            <a:off x="1097280" y="6490900"/>
            <a:ext cx="10058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Krapkova 4, Olomouc | tel.: +420 604 267 221 | </a:t>
            </a:r>
            <a:r>
              <a:rPr b="0" i="0" lang="cs-CZ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JakDal.eu |  </a:t>
            </a:r>
            <a:r>
              <a:rPr b="0" i="0" lang="cs-CZ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jak.dal | www.jakdal.eu</a:t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829665">
            <a:off x="707738" y="5622564"/>
            <a:ext cx="779083" cy="11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1097279" y="1991170"/>
            <a:ext cx="4937700" cy="3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6217920" y="1991169"/>
            <a:ext cx="4937700" cy="3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1097280" y="1964568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1097280" y="2928058"/>
            <a:ext cx="49377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217920" y="1964568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217920" y="2928056"/>
            <a:ext cx="49377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showMasterSp="0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8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8"/>
          <p:cNvSpPr txBox="1"/>
          <p:nvPr/>
        </p:nvSpPr>
        <p:spPr>
          <a:xfrm>
            <a:off x="1097280" y="6490900"/>
            <a:ext cx="10058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Krapkova 4, Olomouc | tel.: +420 604 267 221 | </a:t>
            </a:r>
            <a:r>
              <a:rPr b="0" i="0" lang="cs-CZ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JakDal.eu |  </a:t>
            </a:r>
            <a:r>
              <a:rPr b="0" i="0" lang="cs-CZ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jak.dal | www.jakdal.eu</a:t>
            </a:r>
            <a:endParaRPr/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829665">
            <a:off x="707738" y="5622564"/>
            <a:ext cx="779083" cy="11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showMasterSp="0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Open Sans"/>
              <a:buNone/>
              <a:defRPr b="0" sz="36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" type="body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2" type="body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accent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7" name="Google Shape;57;p9"/>
          <p:cNvSpPr txBox="1"/>
          <p:nvPr/>
        </p:nvSpPr>
        <p:spPr>
          <a:xfrm>
            <a:off x="1097280" y="6490900"/>
            <a:ext cx="10195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12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Krapkova 4, Olomouc | tel.: +420 604 267 221 | </a:t>
            </a:r>
            <a:r>
              <a:rPr b="0" i="0" lang="cs-CZ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i="0" lang="cs-CZ" sz="12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JakDal.eu |  </a:t>
            </a:r>
            <a:r>
              <a:rPr b="0" i="0" lang="cs-CZ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i="0" lang="cs-CZ" sz="12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jak.dal | www.jakdal.eu</a:t>
            </a: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829665">
            <a:off x="707738" y="5622564"/>
            <a:ext cx="779083" cy="11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showMasterSp="0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" name="Google Shape;61;p1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1097280" y="5074920"/>
            <a:ext cx="101133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Open Sans"/>
              <a:buNone/>
              <a:defRPr b="0" sz="36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5" y="0"/>
            <a:ext cx="12192000" cy="4915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200" spcFirstLastPara="1" rIns="0" wrap="square" tIns="457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097280" y="5907023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accent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/>
        </p:nvSpPr>
        <p:spPr>
          <a:xfrm>
            <a:off x="1097280" y="6490900"/>
            <a:ext cx="10058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Krapkova 4, Olomouc | tel.: +420 604 267 221 | </a:t>
            </a:r>
            <a:r>
              <a:rPr b="0" i="0" lang="cs-CZ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lang="cs-CZ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JakDal.eu |  </a:t>
            </a:r>
            <a:r>
              <a:rPr b="0" i="0" lang="cs-CZ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cs-CZ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jak.dal | www.jakdal.eu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6334316"/>
            <a:ext cx="12192000" cy="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4800"/>
              <a:buFont typeface="Open Sans"/>
              <a:buNone/>
              <a:defRPr b="0" i="0" sz="48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1097280" y="2025454"/>
            <a:ext cx="10058400" cy="3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6969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cxnSp>
        <p:nvCxnSpPr>
          <p:cNvPr id="10" name="Google Shape;10;p1"/>
          <p:cNvCxnSpPr/>
          <p:nvPr/>
        </p:nvCxnSpPr>
        <p:spPr>
          <a:xfrm>
            <a:off x="1193532" y="1737845"/>
            <a:ext cx="9966900" cy="0"/>
          </a:xfrm>
          <a:prstGeom prst="straightConnector1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827664" y="286118"/>
            <a:ext cx="1330422" cy="53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>
            <a:off x="1097280" y="6490900"/>
            <a:ext cx="10058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Krapkova 4, Olomouc | tel.: +420 604 267 221 | </a:t>
            </a:r>
            <a:r>
              <a:rPr b="0" i="0" lang="cs-CZ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JakDal.eu |  </a:t>
            </a:r>
            <a:r>
              <a:rPr b="0" i="0" lang="cs-CZ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i="0" lang="cs-CZ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jak.dal | www.jakdal.eu</a:t>
            </a:r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829665">
            <a:off x="707738" y="5622564"/>
            <a:ext cx="779083" cy="113075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10.jpg"/><Relationship Id="rId5" Type="http://schemas.openxmlformats.org/officeDocument/2006/relationships/image" Target="../media/image31.png"/><Relationship Id="rId6" Type="http://schemas.openxmlformats.org/officeDocument/2006/relationships/image" Target="../media/image30.png"/><Relationship Id="rId7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jakdal.eu/o-nas/nas-tym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hyperlink" Target="https://jakdal.eu/projekty/program-zamereny-na-edukaci-a-podporu-rodicovskych-kompetenci-rodicu-v-rozvodove-rozchodove-situac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ctrTitle"/>
          </p:nvPr>
        </p:nvSpPr>
        <p:spPr>
          <a:xfrm>
            <a:off x="685775" y="1697500"/>
            <a:ext cx="10961100" cy="246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Open Sans"/>
              <a:buNone/>
            </a:pPr>
            <a:r>
              <a:rPr lang="cs-CZ" sz="4500"/>
              <a:t>Provázení v době rozpadu rodiny - podpora rodičů v organizaci  Jak Dál? z.s.</a:t>
            </a:r>
            <a:endParaRPr sz="4500"/>
          </a:p>
        </p:txBody>
      </p:sp>
      <p:sp>
        <p:nvSpPr>
          <p:cNvPr id="80" name="Google Shape;80;p13"/>
          <p:cNvSpPr txBox="1"/>
          <p:nvPr>
            <p:ph idx="1" type="subTitle"/>
          </p:nvPr>
        </p:nvSpPr>
        <p:spPr>
          <a:xfrm>
            <a:off x="806676" y="385257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/>
              <a:t>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/>
              <a:t>Bc. Tereza Vránová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81" name="Google Shape;81;p13"/>
          <p:cNvSpPr txBox="1"/>
          <p:nvPr/>
        </p:nvSpPr>
        <p:spPr>
          <a:xfrm>
            <a:off x="2669800" y="4995575"/>
            <a:ext cx="6756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solidFill>
                  <a:schemeClr val="accent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Seminář Prevence a řešení ohrožených mladých - 15.10.2024</a:t>
            </a:r>
            <a:endParaRPr b="1" sz="1200">
              <a:solidFill>
                <a:schemeClr val="accent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accent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900" y="245200"/>
            <a:ext cx="1127175" cy="19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508625" y="160025"/>
            <a:ext cx="2971800" cy="834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3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Peeři v Jak Dál?</a:t>
            </a:r>
            <a:endParaRPr sz="3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" name="Google Shape;144;p22"/>
          <p:cNvSpPr txBox="1"/>
          <p:nvPr>
            <p:ph idx="2" type="body"/>
          </p:nvPr>
        </p:nvSpPr>
        <p:spPr>
          <a:xfrm>
            <a:off x="383375" y="1321100"/>
            <a:ext cx="3520500" cy="4956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563C1"/>
              </a:buClr>
              <a:buSzPts val="2000"/>
              <a:buFont typeface="Trebuchet MS"/>
              <a:buChar char="●"/>
            </a:pPr>
            <a:r>
              <a:rPr lang="cs-CZ" sz="2200">
                <a:solidFill>
                  <a:srgbClr val="0563C1"/>
                </a:solidFill>
                <a:latin typeface="Trebuchet MS"/>
                <a:ea typeface="Trebuchet MS"/>
                <a:cs typeface="Trebuchet MS"/>
                <a:sym typeface="Trebuchet MS"/>
              </a:rPr>
              <a:t>Jak jsme přivedli peery do organizace? </a:t>
            </a:r>
            <a:endParaRPr sz="2200">
              <a:solidFill>
                <a:srgbClr val="0563C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2000"/>
              <a:buFont typeface="Trebuchet MS"/>
              <a:buChar char="●"/>
            </a:pPr>
            <a:r>
              <a:rPr lang="cs-CZ" sz="2200">
                <a:solidFill>
                  <a:srgbClr val="0563C1"/>
                </a:solidFill>
                <a:latin typeface="Trebuchet MS"/>
                <a:ea typeface="Trebuchet MS"/>
                <a:cs typeface="Trebuchet MS"/>
                <a:sym typeface="Trebuchet MS"/>
              </a:rPr>
              <a:t>Kde je bereme?</a:t>
            </a:r>
            <a:endParaRPr sz="2200">
              <a:solidFill>
                <a:srgbClr val="0563C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2200"/>
              <a:buFont typeface="Trebuchet MS"/>
              <a:buChar char="●"/>
            </a:pPr>
            <a:r>
              <a:rPr lang="cs-CZ" sz="2200">
                <a:solidFill>
                  <a:srgbClr val="0563C1"/>
                </a:solidFill>
                <a:latin typeface="Trebuchet MS"/>
                <a:ea typeface="Trebuchet MS"/>
                <a:cs typeface="Trebuchet MS"/>
                <a:sym typeface="Trebuchet MS"/>
              </a:rPr>
              <a:t>Do čeho jsou peeři zapojeni ?</a:t>
            </a:r>
            <a:endParaRPr sz="2200">
              <a:solidFill>
                <a:srgbClr val="0563C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2200"/>
              <a:buFont typeface="Trebuchet MS"/>
              <a:buChar char="●"/>
            </a:pPr>
            <a:r>
              <a:rPr lang="cs-CZ" sz="2200">
                <a:solidFill>
                  <a:srgbClr val="0563C1"/>
                </a:solidFill>
                <a:latin typeface="Trebuchet MS"/>
                <a:ea typeface="Trebuchet MS"/>
                <a:cs typeface="Trebuchet MS"/>
                <a:sym typeface="Trebuchet MS"/>
              </a:rPr>
              <a:t>Jak pečujeme </a:t>
            </a:r>
            <a:endParaRPr sz="2200">
              <a:solidFill>
                <a:srgbClr val="0563C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rgbClr val="0563C1"/>
                </a:solidFill>
                <a:latin typeface="Trebuchet MS"/>
                <a:ea typeface="Trebuchet MS"/>
                <a:cs typeface="Trebuchet MS"/>
                <a:sym typeface="Trebuchet MS"/>
              </a:rPr>
              <a:t>o peery? </a:t>
            </a:r>
            <a:endParaRPr sz="2200">
              <a:solidFill>
                <a:srgbClr val="0563C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563C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 sz="2200">
              <a:solidFill>
                <a:srgbClr val="0563C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25" y="1108700"/>
            <a:ext cx="7875250" cy="436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idx="4294967295" type="title"/>
          </p:nvPr>
        </p:nvSpPr>
        <p:spPr>
          <a:xfrm>
            <a:off x="1028700" y="242675"/>
            <a:ext cx="10104000" cy="121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333"/>
              <a:buNone/>
            </a:pPr>
            <a:r>
              <a:t/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333"/>
              <a:buNone/>
            </a:pPr>
            <a:r>
              <a:t/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333"/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Co si rodiče odnášejí z setkání 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333"/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s peerem?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1837050" y="909050"/>
            <a:ext cx="851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682625" y="1727850"/>
            <a:ext cx="41262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222222"/>
                </a:solidFill>
                <a:latin typeface="Trebuchet MS"/>
                <a:ea typeface="Trebuchet MS"/>
                <a:cs typeface="Trebuchet MS"/>
                <a:sym typeface="Trebuchet MS"/>
              </a:rPr>
              <a:t>,,Dě</a:t>
            </a:r>
            <a:r>
              <a:rPr lang="cs-CZ" sz="2100">
                <a:solidFill>
                  <a:srgbClr val="222222"/>
                </a:solidFill>
                <a:latin typeface="Trebuchet MS"/>
                <a:ea typeface="Trebuchet MS"/>
                <a:cs typeface="Trebuchet MS"/>
                <a:sym typeface="Trebuchet MS"/>
              </a:rPr>
              <a:t>ti berou i to málo času jako fajn/třeba víkend/ a důležité je ten čas s nimi si užít. Nedělejme z dítěte komplice ani kamarádku, řešme si svoje partnerské problémy jinde.”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6197150" y="2023925"/>
            <a:ext cx="5097900" cy="1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222222"/>
                </a:solidFill>
                <a:latin typeface="Trebuchet MS"/>
                <a:ea typeface="Trebuchet MS"/>
                <a:cs typeface="Trebuchet MS"/>
                <a:sym typeface="Trebuchet MS"/>
              </a:rPr>
              <a:t>,,</a:t>
            </a:r>
            <a:r>
              <a:rPr lang="cs-CZ" sz="2000">
                <a:solidFill>
                  <a:srgbClr val="222222"/>
                </a:solidFill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r>
              <a:rPr lang="cs-CZ" sz="2100">
                <a:solidFill>
                  <a:srgbClr val="222222"/>
                </a:solidFill>
                <a:latin typeface="Trebuchet MS"/>
                <a:ea typeface="Trebuchet MS"/>
                <a:cs typeface="Trebuchet MS"/>
                <a:sym typeface="Trebuchet MS"/>
              </a:rPr>
              <a:t>ochopení toho, že rodič  je zodpovědný za vztah s dítětem, že pokud pro vztah nic nedělá, nemůže čekat, že ho dítě bude vyhledávat.”</a:t>
            </a:r>
            <a:endParaRPr sz="2100">
              <a:solidFill>
                <a:srgbClr val="22222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4032900" y="4209875"/>
            <a:ext cx="4126200" cy="19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>
                <a:solidFill>
                  <a:srgbClr val="222222"/>
                </a:solidFill>
                <a:latin typeface="Trebuchet MS"/>
                <a:ea typeface="Trebuchet MS"/>
                <a:cs typeface="Trebuchet MS"/>
                <a:sym typeface="Trebuchet MS"/>
              </a:rPr>
              <a:t>,,</a:t>
            </a:r>
            <a:r>
              <a:rPr lang="cs-CZ" sz="2100">
                <a:solidFill>
                  <a:srgbClr val="222222"/>
                </a:solidFill>
                <a:latin typeface="Trebuchet MS"/>
                <a:ea typeface="Trebuchet MS"/>
                <a:cs typeface="Trebuchet MS"/>
                <a:sym typeface="Trebuchet MS"/>
              </a:rPr>
              <a:t>Děti nechtějí rodiče ranit, berou na ně ohledy, nejsou mnohdy schopny jim říct to, </a:t>
            </a:r>
            <a:endParaRPr sz="2100">
              <a:solidFill>
                <a:srgbClr val="22222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>
                <a:solidFill>
                  <a:srgbClr val="222222"/>
                </a:solidFill>
                <a:latin typeface="Trebuchet MS"/>
                <a:ea typeface="Trebuchet MS"/>
                <a:cs typeface="Trebuchet MS"/>
                <a:sym typeface="Trebuchet MS"/>
              </a:rPr>
              <a:t>co by chtěly.”</a:t>
            </a:r>
            <a:endParaRPr sz="2100">
              <a:solidFill>
                <a:srgbClr val="22222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2041675" y="251450"/>
            <a:ext cx="7308000" cy="90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Co jsem potřeboval a nedostal jsem 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-  výsledky našeho mapování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0" name="Google Shape;160;p24"/>
          <p:cNvSpPr txBox="1"/>
          <p:nvPr>
            <p:ph idx="1" type="body"/>
          </p:nvPr>
        </p:nvSpPr>
        <p:spPr>
          <a:xfrm>
            <a:off x="256200" y="1689750"/>
            <a:ext cx="11679600" cy="38436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Font typeface="Trebuchet MS"/>
              <a:buChar char="•"/>
            </a:pPr>
            <a:r>
              <a:rPr lang="cs-CZ" sz="1900">
                <a:latin typeface="Trebuchet MS"/>
                <a:ea typeface="Trebuchet MS"/>
                <a:cs typeface="Trebuchet MS"/>
                <a:sym typeface="Trebuchet MS"/>
              </a:rPr>
              <a:t>Dotazníkové šetření prostřednictvím aplikace Survio, 134 účastníků a </a:t>
            </a:r>
            <a:r>
              <a:rPr lang="cs-CZ" sz="1900">
                <a:latin typeface="Trebuchet MS"/>
                <a:ea typeface="Trebuchet MS"/>
                <a:cs typeface="Trebuchet MS"/>
                <a:sym typeface="Trebuchet MS"/>
              </a:rPr>
              <a:t>2  ohniskové skupiny -  16 účastníků.</a:t>
            </a:r>
            <a:endParaRPr sz="19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 sz="1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350" y="2498650"/>
            <a:ext cx="5421150" cy="354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1400" y="2498650"/>
            <a:ext cx="5357050" cy="34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1182530" y="359778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 sz="29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Důvody, které nás vedly ke zvolení </a:t>
            </a:r>
            <a:endParaRPr b="1" sz="29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-CZ" sz="29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již dospělých účastníků</a:t>
            </a:r>
            <a:endParaRPr b="1" sz="29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1267875" y="2351325"/>
            <a:ext cx="9887700" cy="35178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cs-CZ" sz="2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Orientace na  retrospektivní sběr dat.</a:t>
            </a:r>
            <a:endParaRPr sz="2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cs-CZ" sz="2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Oslovení ,,již vyrostlých dětí”.</a:t>
            </a:r>
            <a:endParaRPr sz="2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cs-CZ" sz="2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Starší 18 let - jednodušší z hlediska etického.</a:t>
            </a:r>
            <a:endParaRPr sz="2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cs-CZ" sz="2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 mapování byl důležitý odstup. </a:t>
            </a:r>
            <a:endParaRPr sz="1400">
              <a:solidFill>
                <a:srgbClr val="000000"/>
              </a:solidFill>
              <a:highlight>
                <a:srgbClr val="A4C2F4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1189250" y="387025"/>
            <a:ext cx="95013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Kolik Vám bylo let, když se rodiče rozvedli/rozešli?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50" y="1837825"/>
            <a:ext cx="7961025" cy="416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type="title"/>
          </p:nvPr>
        </p:nvSpPr>
        <p:spPr>
          <a:xfrm>
            <a:off x="1820051" y="309450"/>
            <a:ext cx="80898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Které situace a momenty pro vás byly 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v „náročné fázi“ těžké?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0238" y="2000799"/>
            <a:ext cx="5131525" cy="35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1198600" y="757325"/>
            <a:ext cx="8851800" cy="114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Co vám s odstupem času rozvod/rozchod rodičů přinesl dobrého?	</a:t>
            </a:r>
            <a:endParaRPr b="1" sz="27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b="0" l="0" r="49207" t="0"/>
          <a:stretch/>
        </p:blipFill>
        <p:spPr>
          <a:xfrm>
            <a:off x="3855088" y="2015075"/>
            <a:ext cx="4481825" cy="34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673000" y="473925"/>
            <a:ext cx="9958800" cy="1027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457200" lvl="0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Kdo nebo co Vám pomohl?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5" y="1933600"/>
            <a:ext cx="2900475" cy="32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 rotWithShape="1">
          <a:blip r:embed="rId4">
            <a:alphaModFix/>
          </a:blip>
          <a:srcRect b="7169" l="3105" r="3068" t="16237"/>
          <a:stretch/>
        </p:blipFill>
        <p:spPr>
          <a:xfrm>
            <a:off x="2750850" y="2326350"/>
            <a:ext cx="9096250" cy="24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title"/>
          </p:nvPr>
        </p:nvSpPr>
        <p:spPr>
          <a:xfrm>
            <a:off x="1195325" y="286600"/>
            <a:ext cx="10240500" cy="1607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7200" lvl="0" marL="3200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3200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900"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 sz="29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Doporučení od ,,dětí” pro děti</a:t>
            </a:r>
            <a:endParaRPr b="1" sz="2300">
              <a:solidFill>
                <a:schemeClr val="accent2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b="12080" l="0" r="0" t="0"/>
          <a:stretch/>
        </p:blipFill>
        <p:spPr>
          <a:xfrm>
            <a:off x="9587562" y="4091400"/>
            <a:ext cx="2325765" cy="204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313" y="2077275"/>
            <a:ext cx="9736074" cy="223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idx="4294967295" type="title"/>
          </p:nvPr>
        </p:nvSpPr>
        <p:spPr>
          <a:xfrm>
            <a:off x="586300" y="322550"/>
            <a:ext cx="5927100" cy="1326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Doporučení pro rodiče, 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co dělat...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 rotWithShape="1">
          <a:blip r:embed="rId3">
            <a:alphaModFix/>
          </a:blip>
          <a:srcRect b="0" l="0" r="50898" t="0"/>
          <a:stretch/>
        </p:blipFill>
        <p:spPr>
          <a:xfrm>
            <a:off x="6831550" y="0"/>
            <a:ext cx="5180465" cy="63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6775" y="2019088"/>
            <a:ext cx="3926175" cy="392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 b="24881" l="18421" r="18427" t="34660"/>
          <a:stretch/>
        </p:blipFill>
        <p:spPr>
          <a:xfrm>
            <a:off x="59125" y="725250"/>
            <a:ext cx="12192000" cy="46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36375" y="317925"/>
            <a:ext cx="1600200" cy="7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2208301" y="393525"/>
            <a:ext cx="7621500" cy="14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Doporučení pro nás - pomáhající…</a:t>
            </a:r>
            <a:endParaRPr b="1" sz="28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 rotWithShape="1">
          <a:blip r:embed="rId3">
            <a:alphaModFix/>
          </a:blip>
          <a:srcRect b="0" l="0" r="51797" t="2400"/>
          <a:stretch/>
        </p:blipFill>
        <p:spPr>
          <a:xfrm>
            <a:off x="2208300" y="1844325"/>
            <a:ext cx="4498700" cy="43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2323" y="1996725"/>
            <a:ext cx="2667649" cy="382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3858" l="80" r="-80" t="4472"/>
          <a:stretch/>
        </p:blipFill>
        <p:spPr>
          <a:xfrm>
            <a:off x="15" y="0"/>
            <a:ext cx="12191986" cy="49150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 rotWithShape="1">
          <a:blip r:embed="rId5">
            <a:alphaModFix/>
          </a:blip>
          <a:srcRect b="26890" l="8081" r="60881" t="24298"/>
          <a:stretch/>
        </p:blipFill>
        <p:spPr>
          <a:xfrm>
            <a:off x="8137237" y="2889523"/>
            <a:ext cx="1900282" cy="168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 rotWithShape="1">
          <a:blip r:embed="rId6">
            <a:alphaModFix/>
          </a:blip>
          <a:srcRect b="30618" l="55095" r="16803" t="23019"/>
          <a:stretch/>
        </p:blipFill>
        <p:spPr>
          <a:xfrm>
            <a:off x="3163462" y="2889523"/>
            <a:ext cx="1810330" cy="16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7">
            <a:alphaModFix/>
          </a:blip>
          <a:srcRect b="0" l="0" r="0" t="70859"/>
          <a:stretch/>
        </p:blipFill>
        <p:spPr>
          <a:xfrm>
            <a:off x="1066820" y="5018383"/>
            <a:ext cx="10058400" cy="1648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idx="1" type="body"/>
          </p:nvPr>
        </p:nvSpPr>
        <p:spPr>
          <a:xfrm>
            <a:off x="536825" y="2273525"/>
            <a:ext cx="11247600" cy="3962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61AB"/>
              </a:buClr>
              <a:buSzPts val="2100"/>
              <a:buFont typeface="Trebuchet MS"/>
              <a:buChar char="●"/>
            </a:pPr>
            <a:r>
              <a:rPr b="1" lang="cs-CZ" sz="2100">
                <a:solidFill>
                  <a:srgbClr val="3B61AB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Podporujeme rodičovství, partnerství, děti a rodiny</a:t>
            </a:r>
            <a:endParaRPr b="1" sz="2100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61AB"/>
              </a:buClr>
              <a:buSzPts val="1800"/>
              <a:buChar char="●"/>
            </a:pPr>
            <a:r>
              <a:rPr b="1" lang="cs-CZ" sz="1200">
                <a:solidFill>
                  <a:srgbClr val="3B61AB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cs-CZ">
                <a:solidFill>
                  <a:srgbClr val="3B61AB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V </a:t>
            </a:r>
            <a:r>
              <a:rPr b="1" lang="cs-CZ">
                <a:solidFill>
                  <a:srgbClr val="3B61AB"/>
                </a:solidFill>
                <a:highlight>
                  <a:srgbClr val="FFFFFF"/>
                </a:highlight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týmu</a:t>
            </a:r>
            <a:r>
              <a:rPr b="1" lang="cs-CZ">
                <a:solidFill>
                  <a:srgbClr val="3B61AB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máme sociální pracovnice, psychology, speciálního pedagoga a peer konzultanty</a:t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61AB"/>
              </a:buClr>
              <a:buSzPts val="1800"/>
              <a:buFont typeface="Trebuchet MS"/>
              <a:buChar char="●"/>
            </a:pPr>
            <a:r>
              <a:rPr b="1" lang="cs-CZ">
                <a:solidFill>
                  <a:srgbClr val="3B61AB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Práce v tandemu i jeden na jednoho </a:t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61AB"/>
              </a:buClr>
              <a:buSzPts val="1800"/>
              <a:buFont typeface="Trebuchet MS"/>
              <a:buChar char="●"/>
            </a:pPr>
            <a:r>
              <a:rPr b="1" lang="cs-CZ">
                <a:solidFill>
                  <a:srgbClr val="3B61AB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Služby pro klienty nejen v rámci SPOD nebo OS </a:t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61AB"/>
              </a:buClr>
              <a:buSzPts val="1800"/>
              <a:buFont typeface="Trebuchet MS"/>
              <a:buChar char="●"/>
            </a:pPr>
            <a:r>
              <a:rPr b="1" lang="cs-CZ">
                <a:solidFill>
                  <a:srgbClr val="3B61AB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Pověření k výkonu sociálně právní ochrany dětí</a:t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B61AB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" name="Google Shape;94;p15"/>
          <p:cNvSpPr txBox="1"/>
          <p:nvPr>
            <p:ph type="title"/>
          </p:nvPr>
        </p:nvSpPr>
        <p:spPr>
          <a:xfrm>
            <a:off x="2308850" y="57150"/>
            <a:ext cx="6720900" cy="1730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9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r>
              <a:rPr b="1" lang="cs-CZ" sz="29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růvodce rodin na cestě změnou</a:t>
            </a:r>
            <a:endParaRPr b="1" sz="290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900"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 b="1" sz="2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4650" y="3792825"/>
            <a:ext cx="1831262" cy="1968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pen Sans"/>
              <a:buNone/>
            </a:pPr>
            <a:r>
              <a:rPr lang="cs-CZ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Pro rodiče</a:t>
            </a:r>
            <a:endParaRPr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083" y="2312074"/>
            <a:ext cx="3239814" cy="323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690" y="2296310"/>
            <a:ext cx="3255579" cy="325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81061" y="2312074"/>
            <a:ext cx="3239814" cy="3239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084" y="2297625"/>
            <a:ext cx="3239814" cy="323981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pen Sans"/>
              <a:buNone/>
            </a:pPr>
            <a:r>
              <a:rPr lang="cs-CZ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Pro děti a dospívající</a:t>
            </a:r>
            <a:endParaRPr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25" y="2297625"/>
            <a:ext cx="3239800" cy="32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6572" y="2297624"/>
            <a:ext cx="3239814" cy="323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51011" y="2284099"/>
            <a:ext cx="3266879" cy="3266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pen Sans"/>
              <a:buNone/>
            </a:pPr>
            <a:r>
              <a:rPr lang="cs-CZ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Pro odborníky</a:t>
            </a:r>
            <a:endParaRPr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994" y="2296310"/>
            <a:ext cx="3245330" cy="324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6299" y="2249010"/>
            <a:ext cx="3245330" cy="3245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25" y="24013"/>
            <a:ext cx="5616475" cy="75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0725" y="-7"/>
            <a:ext cx="5616475" cy="756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5569175" y="567550"/>
            <a:ext cx="10524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969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chemeClr val="accent1"/>
                </a:solidFill>
              </a:rPr>
              <a:t>Provázení rodičů</a:t>
            </a:r>
            <a:r>
              <a:rPr lang="cs-CZ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957750" y="1351475"/>
            <a:ext cx="10167600" cy="41112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cs-CZ">
                <a:latin typeface="Trebuchet MS"/>
                <a:ea typeface="Trebuchet MS"/>
                <a:cs typeface="Trebuchet MS"/>
                <a:sym typeface="Trebuchet MS"/>
              </a:rPr>
              <a:t>Tandem pracovníků - sociální pracovnice, psycholog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cs-CZ">
                <a:latin typeface="Trebuchet MS"/>
                <a:ea typeface="Trebuchet MS"/>
                <a:cs typeface="Trebuchet MS"/>
                <a:sym typeface="Trebuchet MS"/>
              </a:rPr>
              <a:t>Frekvence setkání 1x za 14 dnů. U vyhrocených konfliktů 1x za týden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cs-CZ">
                <a:latin typeface="Trebuchet MS"/>
                <a:ea typeface="Trebuchet MS"/>
                <a:cs typeface="Trebuchet MS"/>
                <a:sym typeface="Trebuchet MS"/>
              </a:rPr>
              <a:t>Délka jednoho setkání je 90 min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cs-CZ">
                <a:latin typeface="Trebuchet MS"/>
                <a:ea typeface="Trebuchet MS"/>
                <a:cs typeface="Trebuchet MS"/>
                <a:sym typeface="Trebuchet MS"/>
              </a:rPr>
              <a:t>Setkání jsou pro oba rodiče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cs-CZ">
                <a:latin typeface="Trebuchet MS"/>
                <a:ea typeface="Trebuchet MS"/>
                <a:cs typeface="Trebuchet MS"/>
                <a:sym typeface="Trebuchet MS"/>
              </a:rPr>
              <a:t>Změna v postoji by měla přijít do 5 setkání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cs-CZ">
                <a:latin typeface="Trebuchet MS"/>
                <a:ea typeface="Trebuchet MS"/>
                <a:cs typeface="Trebuchet MS"/>
                <a:sym typeface="Trebuchet MS"/>
              </a:rPr>
              <a:t>Obvyklý počet setkání 3 - 8 setkání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cs-CZ">
                <a:latin typeface="Trebuchet MS"/>
                <a:ea typeface="Trebuchet MS"/>
                <a:cs typeface="Trebuchet MS"/>
                <a:sym typeface="Trebuchet MS"/>
              </a:rPr>
              <a:t>(ne) Zapojení dítěte do poradenství - kdy? = vhled vnáší peer konzultant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cs-CZ">
                <a:latin typeface="Trebuchet MS"/>
                <a:ea typeface="Trebuchet MS"/>
                <a:cs typeface="Trebuchet MS"/>
                <a:sym typeface="Trebuchet MS"/>
              </a:rPr>
              <a:t>Sdílené rodičovství a rodičovský plán = pomocník pro rodiče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1850" y="106424"/>
            <a:ext cx="4493174" cy="63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342900" y="106425"/>
            <a:ext cx="6680700" cy="58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96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600"/>
              <a:buFont typeface="Trebuchet MS"/>
              <a:buChar char="❖"/>
            </a:pPr>
            <a:r>
              <a:rPr lang="cs-CZ" sz="1600">
                <a:solidFill>
                  <a:srgbClr val="696966"/>
                </a:solidFill>
                <a:latin typeface="Trebuchet MS"/>
                <a:ea typeface="Trebuchet MS"/>
                <a:cs typeface="Trebuchet MS"/>
                <a:sym typeface="Trebuchet MS"/>
              </a:rPr>
              <a:t>Vznik škály komunikace v rámci projektu ESF </a:t>
            </a:r>
            <a:endParaRPr sz="1600">
              <a:solidFill>
                <a:srgbClr val="6969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,,Edukace a podpora rodičovských kompetencí rodičů v  rozvodové/rozchodové situaci” </a:t>
            </a:r>
            <a:endParaRPr sz="900">
              <a:solidFill>
                <a:srgbClr val="22222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600"/>
              <a:buFont typeface="Trebuchet MS"/>
              <a:buChar char="❖"/>
            </a:pPr>
            <a:r>
              <a:rPr lang="cs-CZ" sz="1600">
                <a:solidFill>
                  <a:srgbClr val="696966"/>
                </a:solidFill>
                <a:latin typeface="Trebuchet MS"/>
                <a:ea typeface="Trebuchet MS"/>
                <a:cs typeface="Trebuchet MS"/>
                <a:sym typeface="Trebuchet MS"/>
              </a:rPr>
              <a:t>Rodiče dělají reflexy od 2. setkání a pak před každým dalším setkáním.</a:t>
            </a:r>
            <a:endParaRPr sz="1600">
              <a:solidFill>
                <a:srgbClr val="6969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969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600"/>
              <a:buFont typeface="Trebuchet MS"/>
              <a:buChar char="❖"/>
            </a:pPr>
            <a:r>
              <a:rPr lang="cs-CZ" sz="1600">
                <a:solidFill>
                  <a:srgbClr val="696966"/>
                </a:solidFill>
                <a:latin typeface="Trebuchet MS"/>
                <a:ea typeface="Trebuchet MS"/>
                <a:cs typeface="Trebuchet MS"/>
                <a:sym typeface="Trebuchet MS"/>
              </a:rPr>
              <a:t>Přímka má 10cm, vlevo pomyslná 0 a vpravo 10. Označení čárkou místo, jak to rodič cítí (vyplňují každý za sebe). Reflexe hodnocení v rámci setkání. </a:t>
            </a:r>
            <a:endParaRPr sz="1600">
              <a:solidFill>
                <a:srgbClr val="6969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969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600"/>
              <a:buFont typeface="Trebuchet MS"/>
              <a:buChar char="❖"/>
            </a:pPr>
            <a:r>
              <a:rPr lang="cs-CZ" sz="1600">
                <a:solidFill>
                  <a:srgbClr val="696966"/>
                </a:solidFill>
                <a:latin typeface="Trebuchet MS"/>
                <a:ea typeface="Trebuchet MS"/>
                <a:cs typeface="Trebuchet MS"/>
                <a:sym typeface="Trebuchet MS"/>
              </a:rPr>
              <a:t>Nástroj pro mapování změn nebo propadu a focus pro práci s rodiči. Pravidelný záznam hodnot a dlouhodobější vhled. </a:t>
            </a:r>
            <a:endParaRPr sz="1600">
              <a:solidFill>
                <a:srgbClr val="6969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6966"/>
              </a:buClr>
              <a:buSzPts val="1600"/>
              <a:buFont typeface="Trebuchet MS"/>
              <a:buChar char="❖"/>
            </a:pPr>
            <a:r>
              <a:rPr lang="cs-CZ" sz="1600">
                <a:solidFill>
                  <a:srgbClr val="696966"/>
                </a:solidFill>
                <a:latin typeface="Trebuchet MS"/>
                <a:ea typeface="Trebuchet MS"/>
                <a:cs typeface="Trebuchet MS"/>
                <a:sym typeface="Trebuchet MS"/>
              </a:rPr>
              <a:t>Práce s tématy, které rodiče potřebují umět v rámci posílení rodičovských kompetencí při změně v rodině. </a:t>
            </a:r>
            <a:endParaRPr sz="1600">
              <a:solidFill>
                <a:srgbClr val="6969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969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spektiva">
  <a:themeElements>
    <a:clrScheme name="Jak Dál">
      <a:dk1>
        <a:srgbClr val="373736"/>
      </a:dk1>
      <a:lt1>
        <a:srgbClr val="FFFFFF"/>
      </a:lt1>
      <a:dk2>
        <a:srgbClr val="6F6F6E"/>
      </a:dk2>
      <a:lt2>
        <a:srgbClr val="E2DFCC"/>
      </a:lt2>
      <a:accent1>
        <a:srgbClr val="3A60AA"/>
      </a:accent1>
      <a:accent2>
        <a:srgbClr val="AAC810"/>
      </a:accent2>
      <a:accent3>
        <a:srgbClr val="95ACDB"/>
      </a:accent3>
      <a:accent4>
        <a:srgbClr val="E0F47C"/>
      </a:accent4>
      <a:accent5>
        <a:srgbClr val="192A4B"/>
      </a:accent5>
      <a:accent6>
        <a:srgbClr val="516008"/>
      </a:accent6>
      <a:hlink>
        <a:srgbClr val="EE7B08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