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jpg&amp;ehk=sUUPMccTo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703" r:id="rId2"/>
  </p:sldMasterIdLst>
  <p:notesMasterIdLst>
    <p:notesMasterId r:id="rId34"/>
  </p:notesMasterIdLst>
  <p:handoutMasterIdLst>
    <p:handoutMasterId r:id="rId35"/>
  </p:handoutMasterIdLst>
  <p:sldIdLst>
    <p:sldId id="257" r:id="rId3"/>
    <p:sldId id="304" r:id="rId4"/>
    <p:sldId id="610" r:id="rId5"/>
    <p:sldId id="618" r:id="rId6"/>
    <p:sldId id="619" r:id="rId7"/>
    <p:sldId id="269" r:id="rId8"/>
    <p:sldId id="259" r:id="rId9"/>
    <p:sldId id="260" r:id="rId10"/>
    <p:sldId id="258" r:id="rId11"/>
    <p:sldId id="611" r:id="rId12"/>
    <p:sldId id="609" r:id="rId13"/>
    <p:sldId id="562" r:id="rId14"/>
    <p:sldId id="564" r:id="rId15"/>
    <p:sldId id="559" r:id="rId16"/>
    <p:sldId id="578" r:id="rId17"/>
    <p:sldId id="612" r:id="rId18"/>
    <p:sldId id="361" r:id="rId19"/>
    <p:sldId id="423" r:id="rId20"/>
    <p:sldId id="280" r:id="rId21"/>
    <p:sldId id="614" r:id="rId22"/>
    <p:sldId id="351" r:id="rId23"/>
    <p:sldId id="615" r:id="rId24"/>
    <p:sldId id="256" r:id="rId25"/>
    <p:sldId id="613" r:id="rId26"/>
    <p:sldId id="587" r:id="rId27"/>
    <p:sldId id="616" r:id="rId28"/>
    <p:sldId id="605" r:id="rId29"/>
    <p:sldId id="606" r:id="rId30"/>
    <p:sldId id="608" r:id="rId31"/>
    <p:sldId id="617" r:id="rId32"/>
    <p:sldId id="620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76884" autoAdjust="0"/>
  </p:normalViewPr>
  <p:slideViewPr>
    <p:cSldViewPr snapToGrid="0">
      <p:cViewPr varScale="1">
        <p:scale>
          <a:sx n="66" d="100"/>
          <a:sy n="66" d="100"/>
        </p:scale>
        <p:origin x="1358" y="48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411"/>
    </p:cViewPr>
  </p:sorterViewPr>
  <p:notesViewPr>
    <p:cSldViewPr snapToGrid="0">
      <p:cViewPr varScale="1">
        <p:scale>
          <a:sx n="79" d="100"/>
          <a:sy n="79" d="100"/>
        </p:scale>
        <p:origin x="408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Udělat si pořádek, inventuru v </a:t>
            </a:r>
            <a:r>
              <a:rPr lang="cs-CZ" dirty="0" err="1"/>
              <a:t>pojhmech</a:t>
            </a:r>
            <a:r>
              <a:rPr lang="cs-CZ" dirty="0"/>
              <a:t> a ukázat, že při tom ztrácíme za zřetele pohled samotných seniorů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ED808-9EB5-4B00-B04E-B33FB9FBEE1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488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Udělat si pořádek, inventuru v </a:t>
            </a:r>
            <a:r>
              <a:rPr lang="cs-CZ" dirty="0" err="1"/>
              <a:t>pojhmech</a:t>
            </a:r>
            <a:r>
              <a:rPr lang="cs-CZ" dirty="0"/>
              <a:t> a ukázat, že při tom ztrácíme za zřetele pohled samotných seniorů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ED808-9EB5-4B00-B04E-B33FB9FBEE13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284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4:notes"/>
          <p:cNvSpPr txBox="1">
            <a:spLocks noGrp="1"/>
          </p:cNvSpPr>
          <p:nvPr>
            <p:ph type="body" idx="1"/>
          </p:nvPr>
        </p:nvSpPr>
        <p:spPr>
          <a:xfrm>
            <a:off x="992347" y="3266033"/>
            <a:ext cx="7938770" cy="26722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7725"/>
            <a:ext cx="4071938" cy="2290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:notes"/>
          <p:cNvSpPr txBox="1">
            <a:spLocks noGrp="1"/>
          </p:cNvSpPr>
          <p:nvPr>
            <p:ph type="body" idx="1"/>
          </p:nvPr>
        </p:nvSpPr>
        <p:spPr>
          <a:xfrm>
            <a:off x="992347" y="3266033"/>
            <a:ext cx="7938770" cy="26722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7725"/>
            <a:ext cx="4071938" cy="2290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:notes"/>
          <p:cNvSpPr txBox="1">
            <a:spLocks noGrp="1"/>
          </p:cNvSpPr>
          <p:nvPr>
            <p:ph type="body" idx="1"/>
          </p:nvPr>
        </p:nvSpPr>
        <p:spPr>
          <a:xfrm>
            <a:off x="992347" y="3266033"/>
            <a:ext cx="7938770" cy="26722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7725"/>
            <a:ext cx="4071938" cy="2290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https://encrypted-tbn0.gstatic.com/images?q=tbn:ANd9GcTAHqCWWU4Ff7jBiPRyGJDJd_yv-J4tNmUQcQ&amp;s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4174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https://encrypted-tbn0.gstatic.com/images?q=tbn:ANd9GcR8M80bG1-lVzk7MWMysgWrXKJxahsrR66AZw&amp;s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3152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07AB9-1EF1-409B-B580-A7816D35CB5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585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07AB9-1EF1-409B-B580-A7816D35CB5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89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46375" y="530225"/>
            <a:ext cx="4741863" cy="2668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5:notes"/>
          <p:cNvSpPr txBox="1">
            <a:spLocks noGrp="1"/>
          </p:cNvSpPr>
          <p:nvPr>
            <p:ph type="body" idx="1"/>
          </p:nvPr>
        </p:nvSpPr>
        <p:spPr>
          <a:xfrm>
            <a:off x="1023464" y="3374430"/>
            <a:ext cx="8187690" cy="319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5:notes"/>
          <p:cNvSpPr txBox="1">
            <a:spLocks noGrp="1"/>
          </p:cNvSpPr>
          <p:nvPr>
            <p:ph type="sldNum" idx="12"/>
          </p:nvPr>
        </p:nvSpPr>
        <p:spPr>
          <a:xfrm>
            <a:off x="5797249" y="6747629"/>
            <a:ext cx="4434997" cy="35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5" tIns="47375" rIns="94775" bIns="473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39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199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">
            <a:extLst>
              <a:ext uri="{FF2B5EF4-FFF2-40B4-BE49-F238E27FC236}">
                <a16:creationId xmlns:a16="http://schemas.microsoft.com/office/drawing/2014/main" id="{686B9209-7967-FD44-8CD4-1A043D81F1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BDD3A973-3C94-BA49-9119-A43BA2091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8" name="Obrázek 5">
            <a:extLst>
              <a:ext uri="{FF2B5EF4-FFF2-40B4-BE49-F238E27FC236}">
                <a16:creationId xmlns:a16="http://schemas.microsoft.com/office/drawing/2014/main" id="{9DA21460-CADB-4740-B3D5-D54924864F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CA8E96D4-2A3D-C94F-9CCC-55F1396191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2" y="414000"/>
            <a:ext cx="2325596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9102D7A-5B79-554D-9729-9E15E37F7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2" y="414000"/>
            <a:ext cx="2325596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5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ogo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5B040CE2-AEE0-F940-B2B1-2A27CE1D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000" y="2618763"/>
            <a:ext cx="5598000" cy="16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B3300E-3A7D-4050-A49D-C3B6B7508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325445-593A-4591-AEAF-B2B66E6F5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785F24-AE51-4D4A-9E6D-8ED0396FF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CA73-EB56-45C2-BC03-007560AA3447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7F1C36-2966-4E6A-95C7-AB5768402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90E2A8-7F23-4B7C-8BB1-EBF34D41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99510-F52E-4EF0-8778-879915631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81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D2128F7-B640-4839-8948-DEC474BF576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72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B46DC817-6C27-4E4B-B277-C5CFEF819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1D61AEF-FD22-4B95-9CCD-44B1D97F7D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350" y="6020887"/>
            <a:ext cx="1588864" cy="66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12AE74-A0FC-42B3-B05D-71975BF4C09C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0F2C13CE-A0CC-E748-B805-EB1352FB7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24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1_Nadpis a obsah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6"/>
          <p:cNvSpPr txBox="1">
            <a:spLocks noGrp="1"/>
          </p:cNvSpPr>
          <p:nvPr>
            <p:ph type="ftr" idx="11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6"/>
          <p:cNvSpPr txBox="1">
            <a:spLocks noGrp="1"/>
          </p:cNvSpPr>
          <p:nvPr>
            <p:ph type="sldNum" idx="12"/>
          </p:nvPr>
        </p:nvSpPr>
        <p:spPr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" name="Google Shape;23;p14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6"/>
          <p:cNvSpPr txBox="1">
            <a:spLocks noGrp="1"/>
          </p:cNvSpPr>
          <p:nvPr>
            <p:ph type="body"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768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é" type="blank">
  <p:cSld name="Prázdné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0"/>
          <p:cNvSpPr txBox="1">
            <a:spLocks noGrp="1"/>
          </p:cNvSpPr>
          <p:nvPr>
            <p:ph type="dt" idx="10"/>
          </p:nvPr>
        </p:nvSpPr>
        <p:spPr>
          <a:xfrm>
            <a:off x="762001" y="593006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0"/>
          <p:cNvSpPr txBox="1">
            <a:spLocks noGrp="1"/>
          </p:cNvSpPr>
          <p:nvPr>
            <p:ph type="ftr" idx="11"/>
          </p:nvPr>
        </p:nvSpPr>
        <p:spPr>
          <a:xfrm>
            <a:off x="762001" y="631444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0"/>
          <p:cNvSpPr txBox="1">
            <a:spLocks noGrp="1"/>
          </p:cNvSpPr>
          <p:nvPr>
            <p:ph type="sldNum" idx="12"/>
          </p:nvPr>
        </p:nvSpPr>
        <p:spPr>
          <a:xfrm>
            <a:off x="11784011" y="5607594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644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Úvodní snímek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25" title="Tvar čísla stránky"/>
          <p:cNvSpPr/>
          <p:nvPr/>
        </p:nvSpPr>
        <p:spPr>
          <a:xfrm>
            <a:off x="11784011" y="1189204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15" name="Google Shape;115;p125"/>
          <p:cNvSpPr txBox="1">
            <a:spLocks noGrp="1"/>
          </p:cNvSpPr>
          <p:nvPr>
            <p:ph type="ctrTitle"/>
          </p:nvPr>
        </p:nvSpPr>
        <p:spPr>
          <a:xfrm>
            <a:off x="1088913" y="1143295"/>
            <a:ext cx="7034363" cy="426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775"/>
              <a:buFont typeface="Century Schoolbook"/>
              <a:buNone/>
              <a:defRPr sz="5775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25"/>
          <p:cNvSpPr txBox="1">
            <a:spLocks noGrp="1"/>
          </p:cNvSpPr>
          <p:nvPr>
            <p:ph type="subTitle" idx="1"/>
          </p:nvPr>
        </p:nvSpPr>
        <p:spPr>
          <a:xfrm>
            <a:off x="1088913" y="5537927"/>
            <a:ext cx="7034363" cy="70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1">
                <a:solidFill>
                  <a:schemeClr val="lt2"/>
                </a:solidFill>
              </a:defRPr>
            </a:lvl1pPr>
            <a:lvl2pPr lvl="1" algn="ctr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FEFEFE"/>
              </a:buClr>
              <a:buSzPts val="1500"/>
              <a:buNone/>
              <a:defRPr sz="1500"/>
            </a:lvl2pPr>
            <a:lvl3pPr lvl="2" algn="ctr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FEFEFE"/>
              </a:buClr>
              <a:buSzPts val="1350"/>
              <a:buNone/>
              <a:defRPr sz="1350"/>
            </a:lvl3pPr>
            <a:lvl4pPr lvl="3" algn="ctr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FEFEFE"/>
              </a:buClr>
              <a:buSzPts val="1200"/>
              <a:buNone/>
              <a:defRPr sz="1200"/>
            </a:lvl4pPr>
            <a:lvl5pPr lvl="4" algn="ctr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FEFEFE"/>
              </a:buClr>
              <a:buSzPts val="1200"/>
              <a:buNone/>
              <a:defRPr sz="1200"/>
            </a:lvl5pPr>
            <a:lvl6pPr lvl="5" algn="ctr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FEFEFE"/>
              </a:buClr>
              <a:buSzPts val="1200"/>
              <a:buNone/>
              <a:defRPr sz="1200"/>
            </a:lvl6pPr>
            <a:lvl7pPr lvl="6" algn="ctr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FEFEFE"/>
              </a:buClr>
              <a:buSzPts val="1200"/>
              <a:buNone/>
              <a:defRPr sz="1200"/>
            </a:lvl7pPr>
            <a:lvl8pPr lvl="7" algn="ctr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FEFEFE"/>
              </a:buClr>
              <a:buSzPts val="1200"/>
              <a:buNone/>
              <a:defRPr sz="1200"/>
            </a:lvl8pPr>
            <a:lvl9pPr lvl="8" algn="ctr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FEFEFE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7" name="Google Shape;117;p125"/>
          <p:cNvSpPr txBox="1">
            <a:spLocks noGrp="1"/>
          </p:cNvSpPr>
          <p:nvPr>
            <p:ph type="dt" idx="10"/>
          </p:nvPr>
        </p:nvSpPr>
        <p:spPr>
          <a:xfrm>
            <a:off x="1088914" y="6314442"/>
            <a:ext cx="15966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25"/>
          <p:cNvSpPr txBox="1">
            <a:spLocks noGrp="1"/>
          </p:cNvSpPr>
          <p:nvPr>
            <p:ph type="ftr" idx="11"/>
          </p:nvPr>
        </p:nvSpPr>
        <p:spPr>
          <a:xfrm>
            <a:off x="3000592" y="6314442"/>
            <a:ext cx="51226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25"/>
          <p:cNvSpPr txBox="1">
            <a:spLocks noGrp="1"/>
          </p:cNvSpPr>
          <p:nvPr>
            <p:ph type="sldNum" idx="12"/>
          </p:nvPr>
        </p:nvSpPr>
        <p:spPr>
          <a:xfrm>
            <a:off x="11784011" y="1416218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1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1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1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1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1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1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1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1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1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  <p:cxnSp>
        <p:nvCxnSpPr>
          <p:cNvPr id="120" name="Google Shape;120;p125" title="Svislá linka"/>
          <p:cNvCxnSpPr/>
          <p:nvPr/>
        </p:nvCxnSpPr>
        <p:spPr>
          <a:xfrm>
            <a:off x="773855" y="1257300"/>
            <a:ext cx="0" cy="560070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01113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oddílu" type="secHead">
  <p:cSld name="Záhlaví oddílu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6" title="Tvar čísla stránky"/>
          <p:cNvSpPr/>
          <p:nvPr/>
        </p:nvSpPr>
        <p:spPr>
          <a:xfrm>
            <a:off x="11784011" y="1393748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</p:sp>
      <p:sp>
        <p:nvSpPr>
          <p:cNvPr id="123" name="Google Shape;123;p126"/>
          <p:cNvSpPr txBox="1">
            <a:spLocks noGrp="1"/>
          </p:cNvSpPr>
          <p:nvPr>
            <p:ph type="title"/>
          </p:nvPr>
        </p:nvSpPr>
        <p:spPr>
          <a:xfrm>
            <a:off x="1947674" y="2571724"/>
            <a:ext cx="8296655" cy="328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775"/>
              <a:buFont typeface="Century Schoolbook"/>
              <a:buNone/>
              <a:defRPr sz="5775" cap="none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6"/>
          <p:cNvSpPr txBox="1"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 sz="1500" b="0" i="1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26"/>
          <p:cNvSpPr txBox="1">
            <a:spLocks noGrp="1"/>
          </p:cNvSpPr>
          <p:nvPr>
            <p:ph type="dt" idx="10"/>
          </p:nvPr>
        </p:nvSpPr>
        <p:spPr>
          <a:xfrm>
            <a:off x="8742955" y="6314441"/>
            <a:ext cx="15966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26"/>
          <p:cNvSpPr txBox="1">
            <a:spLocks noGrp="1"/>
          </p:cNvSpPr>
          <p:nvPr>
            <p:ph type="ftr" idx="11"/>
          </p:nvPr>
        </p:nvSpPr>
        <p:spPr>
          <a:xfrm>
            <a:off x="1947673" y="6314442"/>
            <a:ext cx="64802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26"/>
          <p:cNvSpPr txBox="1">
            <a:spLocks noGrp="1"/>
          </p:cNvSpPr>
          <p:nvPr>
            <p:ph type="sldNum" idx="12"/>
          </p:nvPr>
        </p:nvSpPr>
        <p:spPr>
          <a:xfrm>
            <a:off x="11784011" y="1620762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  <p:cxnSp>
        <p:nvCxnSpPr>
          <p:cNvPr id="128" name="Google Shape;128;p126" title="Vodorovná linka"/>
          <p:cNvCxnSpPr/>
          <p:nvPr/>
        </p:nvCxnSpPr>
        <p:spPr>
          <a:xfrm rot="10800000">
            <a:off x="2" y="6178167"/>
            <a:ext cx="10244327" cy="0"/>
          </a:xfrm>
          <a:prstGeom prst="straightConnector1">
            <a:avLst/>
          </a:prstGeom>
          <a:noFill/>
          <a:ln w="254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22578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ě obsahové části" type="twoObj">
  <p:cSld name="Dvě obsahové části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7"/>
          <p:cNvSpPr txBox="1">
            <a:spLocks noGrp="1"/>
          </p:cNvSpPr>
          <p:nvPr>
            <p:ph type="title"/>
          </p:nvPr>
        </p:nvSpPr>
        <p:spPr>
          <a:xfrm>
            <a:off x="762000" y="559678"/>
            <a:ext cx="3833907" cy="495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7"/>
          <p:cNvSpPr txBox="1">
            <a:spLocks noGrp="1"/>
          </p:cNvSpPr>
          <p:nvPr>
            <p:ph type="body" idx="1"/>
          </p:nvPr>
        </p:nvSpPr>
        <p:spPr>
          <a:xfrm>
            <a:off x="5181600" y="540628"/>
            <a:ext cx="6248400" cy="2488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2"/>
          </p:nvPr>
        </p:nvSpPr>
        <p:spPr>
          <a:xfrm>
            <a:off x="5181600" y="3712467"/>
            <a:ext cx="6248400" cy="248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27"/>
          <p:cNvSpPr txBox="1">
            <a:spLocks noGrp="1"/>
          </p:cNvSpPr>
          <p:nvPr>
            <p:ph type="dt" idx="10"/>
          </p:nvPr>
        </p:nvSpPr>
        <p:spPr>
          <a:xfrm>
            <a:off x="762001" y="593006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27"/>
          <p:cNvSpPr txBox="1">
            <a:spLocks noGrp="1"/>
          </p:cNvSpPr>
          <p:nvPr>
            <p:ph type="ftr" idx="11"/>
          </p:nvPr>
        </p:nvSpPr>
        <p:spPr>
          <a:xfrm>
            <a:off x="762001" y="631444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27"/>
          <p:cNvSpPr txBox="1">
            <a:spLocks noGrp="1"/>
          </p:cNvSpPr>
          <p:nvPr>
            <p:ph type="sldNum" idx="12"/>
          </p:nvPr>
        </p:nvSpPr>
        <p:spPr>
          <a:xfrm>
            <a:off x="11784011" y="5607594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568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8"/>
          <p:cNvSpPr txBox="1"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28"/>
          <p:cNvSpPr txBox="1"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0" i="1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9" name="Google Shape;139;p128"/>
          <p:cNvSpPr txBox="1">
            <a:spLocks noGrp="1"/>
          </p:cNvSpPr>
          <p:nvPr>
            <p:ph type="body" idx="2"/>
          </p:nvPr>
        </p:nvSpPr>
        <p:spPr>
          <a:xfrm>
            <a:off x="5181600" y="1526671"/>
            <a:ext cx="6245352" cy="175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28"/>
          <p:cNvSpPr txBox="1">
            <a:spLocks noGrp="1"/>
          </p:cNvSpPr>
          <p:nvPr>
            <p:ph type="body" idx="3"/>
          </p:nvPr>
        </p:nvSpPr>
        <p:spPr>
          <a:xfrm>
            <a:off x="5181600" y="3700826"/>
            <a:ext cx="6248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0" i="1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p128"/>
          <p:cNvSpPr txBox="1">
            <a:spLocks noGrp="1"/>
          </p:cNvSpPr>
          <p:nvPr>
            <p:ph type="body" idx="4"/>
          </p:nvPr>
        </p:nvSpPr>
        <p:spPr>
          <a:xfrm>
            <a:off x="5181600" y="4669432"/>
            <a:ext cx="6245352" cy="175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128"/>
          <p:cNvSpPr txBox="1">
            <a:spLocks noGrp="1"/>
          </p:cNvSpPr>
          <p:nvPr>
            <p:ph type="dt" idx="10"/>
          </p:nvPr>
        </p:nvSpPr>
        <p:spPr>
          <a:xfrm>
            <a:off x="762001" y="593006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28"/>
          <p:cNvSpPr txBox="1">
            <a:spLocks noGrp="1"/>
          </p:cNvSpPr>
          <p:nvPr>
            <p:ph type="ftr" idx="11"/>
          </p:nvPr>
        </p:nvSpPr>
        <p:spPr>
          <a:xfrm>
            <a:off x="762001" y="631444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28"/>
          <p:cNvSpPr txBox="1">
            <a:spLocks noGrp="1"/>
          </p:cNvSpPr>
          <p:nvPr>
            <p:ph type="sldNum" idx="12"/>
          </p:nvPr>
        </p:nvSpPr>
        <p:spPr>
          <a:xfrm>
            <a:off x="11784011" y="5607594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883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9"/>
          <p:cNvSpPr txBox="1">
            <a:spLocks noGrp="1"/>
          </p:cNvSpPr>
          <p:nvPr>
            <p:ph type="title"/>
          </p:nvPr>
        </p:nvSpPr>
        <p:spPr>
          <a:xfrm>
            <a:off x="762000" y="559678"/>
            <a:ext cx="3833907" cy="495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29"/>
          <p:cNvSpPr txBox="1">
            <a:spLocks noGrp="1"/>
          </p:cNvSpPr>
          <p:nvPr>
            <p:ph type="dt" idx="10"/>
          </p:nvPr>
        </p:nvSpPr>
        <p:spPr>
          <a:xfrm>
            <a:off x="762001" y="593006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29"/>
          <p:cNvSpPr txBox="1">
            <a:spLocks noGrp="1"/>
          </p:cNvSpPr>
          <p:nvPr>
            <p:ph type="ftr" idx="11"/>
          </p:nvPr>
        </p:nvSpPr>
        <p:spPr>
          <a:xfrm>
            <a:off x="762001" y="631444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29"/>
          <p:cNvSpPr txBox="1">
            <a:spLocks noGrp="1"/>
          </p:cNvSpPr>
          <p:nvPr>
            <p:ph type="sldNum" idx="12"/>
          </p:nvPr>
        </p:nvSpPr>
        <p:spPr>
          <a:xfrm>
            <a:off x="11784011" y="5607594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602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0"/>
          <p:cNvSpPr txBox="1"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Century Schoolbook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0"/>
          <p:cNvSpPr txBox="1">
            <a:spLocks noGrp="1"/>
          </p:cNvSpPr>
          <p:nvPr>
            <p:ph type="body" idx="1"/>
          </p:nvPr>
        </p:nvSpPr>
        <p:spPr>
          <a:xfrm>
            <a:off x="5181600" y="564147"/>
            <a:ext cx="6248400" cy="562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500"/>
              <a:buChar char="•"/>
              <a:defRPr sz="1500"/>
            </a:lvl1pPr>
            <a:lvl2pPr marL="914400" lvl="1" indent="-314325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350"/>
              <a:buChar char="–"/>
              <a:defRPr sz="1350"/>
            </a:lvl2pPr>
            <a:lvl3pPr marL="1371600" lvl="2" indent="-3048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200"/>
              <a:buChar char="•"/>
              <a:defRPr sz="1200"/>
            </a:lvl3pPr>
            <a:lvl4pPr marL="1828800" lvl="3" indent="-295275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050"/>
              <a:buChar char="•"/>
              <a:defRPr sz="1050"/>
            </a:lvl5pPr>
            <a:lvl6pPr marL="2743200" lvl="5" indent="-295275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050"/>
              <a:buChar char="•"/>
              <a:defRPr sz="1050"/>
            </a:lvl7pPr>
            <a:lvl8pPr marL="3657600" lvl="7" indent="-295275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153" name="Google Shape;153;p130"/>
          <p:cNvSpPr txBox="1">
            <a:spLocks noGrp="1"/>
          </p:cNvSpPr>
          <p:nvPr>
            <p:ph type="body" idx="2"/>
          </p:nvPr>
        </p:nvSpPr>
        <p:spPr>
          <a:xfrm>
            <a:off x="762000" y="2621514"/>
            <a:ext cx="3838776" cy="323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25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54" name="Google Shape;154;p130"/>
          <p:cNvSpPr txBox="1">
            <a:spLocks noGrp="1"/>
          </p:cNvSpPr>
          <p:nvPr>
            <p:ph type="dt" idx="10"/>
          </p:nvPr>
        </p:nvSpPr>
        <p:spPr>
          <a:xfrm>
            <a:off x="762001" y="593006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0"/>
          <p:cNvSpPr txBox="1">
            <a:spLocks noGrp="1"/>
          </p:cNvSpPr>
          <p:nvPr>
            <p:ph type="ftr" idx="11"/>
          </p:nvPr>
        </p:nvSpPr>
        <p:spPr>
          <a:xfrm>
            <a:off x="762001" y="631444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0"/>
          <p:cNvSpPr txBox="1">
            <a:spLocks noGrp="1"/>
          </p:cNvSpPr>
          <p:nvPr>
            <p:ph type="sldNum" idx="12"/>
          </p:nvPr>
        </p:nvSpPr>
        <p:spPr>
          <a:xfrm>
            <a:off x="11784011" y="5607594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861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1"/>
          <p:cNvSpPr txBox="1">
            <a:spLocks noGrp="1"/>
          </p:cNvSpPr>
          <p:nvPr>
            <p:ph type="title"/>
          </p:nvPr>
        </p:nvSpPr>
        <p:spPr>
          <a:xfrm>
            <a:off x="758952" y="557263"/>
            <a:ext cx="3840480" cy="191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Century Schoolbook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31"/>
          <p:cNvSpPr>
            <a:spLocks noGrp="1"/>
          </p:cNvSpPr>
          <p:nvPr>
            <p:ph type="pic" idx="2"/>
          </p:nvPr>
        </p:nvSpPr>
        <p:spPr>
          <a:xfrm>
            <a:off x="5257800" y="2"/>
            <a:ext cx="61722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31"/>
          <p:cNvSpPr txBox="1">
            <a:spLocks noGrp="1"/>
          </p:cNvSpPr>
          <p:nvPr>
            <p:ph type="body" idx="1"/>
          </p:nvPr>
        </p:nvSpPr>
        <p:spPr>
          <a:xfrm>
            <a:off x="758952" y="2621512"/>
            <a:ext cx="3840480" cy="323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25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61" name="Google Shape;161;p131"/>
          <p:cNvSpPr txBox="1">
            <a:spLocks noGrp="1"/>
          </p:cNvSpPr>
          <p:nvPr>
            <p:ph type="dt" idx="10"/>
          </p:nvPr>
        </p:nvSpPr>
        <p:spPr>
          <a:xfrm>
            <a:off x="762001" y="593006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1"/>
          <p:cNvSpPr txBox="1">
            <a:spLocks noGrp="1"/>
          </p:cNvSpPr>
          <p:nvPr>
            <p:ph type="ftr" idx="11"/>
          </p:nvPr>
        </p:nvSpPr>
        <p:spPr>
          <a:xfrm>
            <a:off x="762001" y="631444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1"/>
          <p:cNvSpPr txBox="1">
            <a:spLocks noGrp="1"/>
          </p:cNvSpPr>
          <p:nvPr>
            <p:ph type="sldNum" idx="12"/>
          </p:nvPr>
        </p:nvSpPr>
        <p:spPr>
          <a:xfrm>
            <a:off x="11784011" y="5607594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09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0F02F923-6938-AA44-AC65-79CACEB8E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2"/>
          <p:cNvSpPr txBox="1">
            <a:spLocks noGrp="1"/>
          </p:cNvSpPr>
          <p:nvPr>
            <p:ph type="title"/>
          </p:nvPr>
        </p:nvSpPr>
        <p:spPr>
          <a:xfrm>
            <a:off x="762000" y="559678"/>
            <a:ext cx="3833907" cy="495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2"/>
          <p:cNvSpPr txBox="1">
            <a:spLocks noGrp="1"/>
          </p:cNvSpPr>
          <p:nvPr>
            <p:ph type="body" idx="1"/>
          </p:nvPr>
        </p:nvSpPr>
        <p:spPr>
          <a:xfrm rot="5400000">
            <a:off x="5513728" y="307952"/>
            <a:ext cx="5584142" cy="624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32"/>
          <p:cNvSpPr txBox="1">
            <a:spLocks noGrp="1"/>
          </p:cNvSpPr>
          <p:nvPr>
            <p:ph type="dt" idx="10"/>
          </p:nvPr>
        </p:nvSpPr>
        <p:spPr>
          <a:xfrm>
            <a:off x="762001" y="593006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2"/>
          <p:cNvSpPr txBox="1">
            <a:spLocks noGrp="1"/>
          </p:cNvSpPr>
          <p:nvPr>
            <p:ph type="ftr" idx="11"/>
          </p:nvPr>
        </p:nvSpPr>
        <p:spPr>
          <a:xfrm>
            <a:off x="762001" y="631444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2"/>
          <p:cNvSpPr txBox="1">
            <a:spLocks noGrp="1"/>
          </p:cNvSpPr>
          <p:nvPr>
            <p:ph type="sldNum" idx="12"/>
          </p:nvPr>
        </p:nvSpPr>
        <p:spPr>
          <a:xfrm>
            <a:off x="11784011" y="5607594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110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vislý nadpis a text" type="vertTitleAndTx">
  <p:cSld name="Svislý nadpis a 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3" title="Tvar čísla stránky"/>
          <p:cNvSpPr/>
          <p:nvPr/>
        </p:nvSpPr>
        <p:spPr>
          <a:xfrm>
            <a:off x="11784011" y="5380580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</p:sp>
      <p:sp>
        <p:nvSpPr>
          <p:cNvPr id="172" name="Google Shape;172;p133"/>
          <p:cNvSpPr txBox="1">
            <a:spLocks noGrp="1"/>
          </p:cNvSpPr>
          <p:nvPr>
            <p:ph type="title"/>
          </p:nvPr>
        </p:nvSpPr>
        <p:spPr>
          <a:xfrm rot="5400000">
            <a:off x="6875047" y="1758650"/>
            <a:ext cx="4678106" cy="244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750"/>
              <a:buFont typeface="Century Schoolboo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3"/>
          <p:cNvSpPr txBox="1">
            <a:spLocks noGrp="1"/>
          </p:cNvSpPr>
          <p:nvPr>
            <p:ph type="body" idx="1"/>
          </p:nvPr>
        </p:nvSpPr>
        <p:spPr>
          <a:xfrm rot="5400000">
            <a:off x="2034488" y="-553354"/>
            <a:ext cx="4678105" cy="7070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133"/>
          <p:cNvSpPr txBox="1">
            <a:spLocks noGrp="1"/>
          </p:cNvSpPr>
          <p:nvPr>
            <p:ph type="dt" idx="10"/>
          </p:nvPr>
        </p:nvSpPr>
        <p:spPr>
          <a:xfrm>
            <a:off x="6536187" y="5927133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3"/>
          <p:cNvSpPr txBox="1">
            <a:spLocks noGrp="1"/>
          </p:cNvSpPr>
          <p:nvPr>
            <p:ph type="ftr" idx="11"/>
          </p:nvPr>
        </p:nvSpPr>
        <p:spPr>
          <a:xfrm>
            <a:off x="6536187" y="6315951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3"/>
          <p:cNvSpPr txBox="1">
            <a:spLocks noGrp="1"/>
          </p:cNvSpPr>
          <p:nvPr>
            <p:ph type="sldNum" idx="12"/>
          </p:nvPr>
        </p:nvSpPr>
        <p:spPr>
          <a:xfrm>
            <a:off x="11784011" y="5607594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  <p:cxnSp>
        <p:nvCxnSpPr>
          <p:cNvPr id="177" name="Google Shape;177;p133" title="Vodorovná linka"/>
          <p:cNvCxnSpPr/>
          <p:nvPr/>
        </p:nvCxnSpPr>
        <p:spPr>
          <a:xfrm>
            <a:off x="1" y="6199730"/>
            <a:ext cx="10260011" cy="0"/>
          </a:xfrm>
          <a:prstGeom prst="straightConnector1">
            <a:avLst/>
          </a:prstGeom>
          <a:noFill/>
          <a:ln w="254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222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6BB962D0-24B5-8243-B15E-F6A748EAD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955B4059-4DA5-CD48-9CA8-99252CE932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FCF53FBC-F63B-E948-811B-C9F18D579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1">
            <a:extLst>
              <a:ext uri="{FF2B5EF4-FFF2-40B4-BE49-F238E27FC236}">
                <a16:creationId xmlns:a16="http://schemas.microsoft.com/office/drawing/2014/main" id="{A696B2B2-5C28-BB40-B46C-AF4207388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B64F9EFC-F68F-7F48-9775-70C3CBDAF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93D68B68-C6EA-834D-9B8E-33C9BF1D3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8" title="Tvar čísla stránky"/>
          <p:cNvSpPr/>
          <p:nvPr/>
        </p:nvSpPr>
        <p:spPr>
          <a:xfrm>
            <a:off x="11784011" y="5380580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</p:sp>
      <p:sp>
        <p:nvSpPr>
          <p:cNvPr id="97" name="Google Shape;97;p98"/>
          <p:cNvSpPr txBox="1">
            <a:spLocks noGrp="1"/>
          </p:cNvSpPr>
          <p:nvPr>
            <p:ph type="title"/>
          </p:nvPr>
        </p:nvSpPr>
        <p:spPr>
          <a:xfrm>
            <a:off x="762000" y="559678"/>
            <a:ext cx="3833907" cy="495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750"/>
              <a:buFont typeface="Century Schoolbook"/>
              <a:buNone/>
              <a:defRPr sz="3750" b="0" i="1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98"/>
          <p:cNvSpPr txBox="1">
            <a:spLocks noGrp="1"/>
          </p:cNvSpPr>
          <p:nvPr>
            <p:ph type="body" idx="1"/>
          </p:nvPr>
        </p:nvSpPr>
        <p:spPr>
          <a:xfrm>
            <a:off x="5181601" y="569066"/>
            <a:ext cx="6248399" cy="565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850" algn="l" rtl="0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4325" algn="l" rtl="0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04800" algn="l" rtl="0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5275" algn="l" rtl="0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5275" algn="l" rtl="0">
              <a:lnSpc>
                <a:spcPct val="112000"/>
              </a:lnSpc>
              <a:spcBef>
                <a:spcPts val="675"/>
              </a:spcBef>
              <a:spcAft>
                <a:spcPts val="0"/>
              </a:spcAft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5275" algn="l" rtl="0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5275" algn="l" rtl="0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5275" algn="l" rtl="0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5275" algn="l" rtl="0">
              <a:lnSpc>
                <a:spcPct val="112000"/>
              </a:lnSpc>
              <a:spcBef>
                <a:spcPts val="975"/>
              </a:spcBef>
              <a:spcAft>
                <a:spcPts val="0"/>
              </a:spcAft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9" name="Google Shape;99;p98"/>
          <p:cNvSpPr txBox="1">
            <a:spLocks noGrp="1"/>
          </p:cNvSpPr>
          <p:nvPr>
            <p:ph type="dt" idx="10"/>
          </p:nvPr>
        </p:nvSpPr>
        <p:spPr>
          <a:xfrm>
            <a:off x="762001" y="593006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1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0" name="Google Shape;100;p98"/>
          <p:cNvSpPr txBox="1">
            <a:spLocks noGrp="1"/>
          </p:cNvSpPr>
          <p:nvPr>
            <p:ph type="ftr" idx="11"/>
          </p:nvPr>
        </p:nvSpPr>
        <p:spPr>
          <a:xfrm>
            <a:off x="762001" y="6314442"/>
            <a:ext cx="3814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1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1" name="Google Shape;101;p98"/>
          <p:cNvSpPr txBox="1">
            <a:spLocks noGrp="1"/>
          </p:cNvSpPr>
          <p:nvPr>
            <p:ph type="sldNum" idx="12"/>
          </p:nvPr>
        </p:nvSpPr>
        <p:spPr>
          <a:xfrm>
            <a:off x="11784011" y="5607594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1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cs-CZ" smtClean="0"/>
              <a:pPr>
                <a:spcAft>
                  <a:spcPts val="0"/>
                </a:spcAft>
              </a:pPr>
              <a:t>‹#›</a:t>
            </a:fld>
            <a:endParaRPr lang="cs-CZ"/>
          </a:p>
        </p:txBody>
      </p:sp>
      <p:cxnSp>
        <p:nvCxnSpPr>
          <p:cNvPr id="102" name="Google Shape;102;p98" title="Vodorovná linka"/>
          <p:cNvCxnSpPr/>
          <p:nvPr/>
        </p:nvCxnSpPr>
        <p:spPr>
          <a:xfrm>
            <a:off x="0" y="6199730"/>
            <a:ext cx="4495800" cy="0"/>
          </a:xfrm>
          <a:prstGeom prst="straightConnector1">
            <a:avLst/>
          </a:prstGeom>
          <a:noFill/>
          <a:ln w="254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35509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&amp;ehk=sUUPMccTo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nmag.cz/finance/413258-seniori-nemuzou-za-vase-posrany-zivoty-rika-sociolozka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google.com/search?gs_ssp=eJzj4tLP1TcwqjA3rygxYPTizcgvyju8ViEnMyX1SC8AdqgJ0g&amp;q=horn%C3%AD+lide%C4%8D&amp;rlz=1C1GCEA_enCZ1072CZ1072&amp;oq=horn%C3%AD+li&amp;gs_lcrp=EgZjaHJvbWUqDQgBEC4YgwEYsQMYgAQyEAgAEAAYgwEY4wIYsQMYgAQyDQgBEC4YgwEYsQMYgAQyBggCEEUYOTIHCAMQLhiABDIHCAQQLhiABDIHCAUQLhiABDIHCAYQLhiABDIHCAcQABiABDIHCAgQLhiABDIHCAkQABiABNIBCDM0NDFqMGo0qAIAsAIB&amp;sourceid=chrome&amp;ie=UTF-8#fpstate=ive&amp;vld=cid:ddaa8b5c,vid:UYrHn-v7HJI,st:0" TargetMode="Externa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93314-0647-476E-9A5C-50121815E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5885" y="1950244"/>
            <a:ext cx="9144000" cy="2387600"/>
          </a:xfrm>
        </p:spPr>
        <p:txBody>
          <a:bodyPr>
            <a:normAutofit/>
          </a:bodyPr>
          <a:lstStyle/>
          <a:p>
            <a:r>
              <a:rPr lang="cs-CZ" dirty="0"/>
              <a:t>Stárnoucí společnost a dopady na budoucí generace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aneb ohrožuje stáří mládež?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9D5BB0-AE62-473C-99EA-09D92F667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2155" y="4907756"/>
            <a:ext cx="9144000" cy="1655762"/>
          </a:xfrm>
        </p:spPr>
        <p:txBody>
          <a:bodyPr>
            <a:normAutofit/>
          </a:bodyPr>
          <a:lstStyle/>
          <a:p>
            <a:r>
              <a:rPr lang="cs-CZ" dirty="0"/>
              <a:t>Lucie Vidovićová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3B905F-DA6F-4E60-87EF-9F69E3320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357" y="241531"/>
            <a:ext cx="2846684" cy="1188000"/>
          </a:xfrm>
          <a:prstGeom prst="rect">
            <a:avLst/>
          </a:prstGeom>
        </p:spPr>
      </p:pic>
      <p:pic>
        <p:nvPicPr>
          <p:cNvPr id="5" name="obrázek 2" descr="hss_logo">
            <a:extLst>
              <a:ext uri="{FF2B5EF4-FFF2-40B4-BE49-F238E27FC236}">
                <a16:creationId xmlns:a16="http://schemas.microsoft.com/office/drawing/2014/main" id="{5EC2F41F-A7CD-4135-B8CC-A33718D90B0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069" y="5867198"/>
            <a:ext cx="1009650" cy="75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3" descr="logo_NCR">
            <a:extLst>
              <a:ext uri="{FF2B5EF4-FFF2-40B4-BE49-F238E27FC236}">
                <a16:creationId xmlns:a16="http://schemas.microsoft.com/office/drawing/2014/main" id="{B6B2B746-2218-4D1F-920B-EB6F160D226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632" y="5143116"/>
            <a:ext cx="1638586" cy="1353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40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0701D3B-36A9-4537-AF4B-4B2A45048B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10</a:t>
            </a:fld>
            <a:endParaRPr lang="en-GB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8346AF0-F65B-473E-AE83-3A8528767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Generational burden By rodrigo | Politics Cartoon | TOONPOOL">
            <a:extLst>
              <a:ext uri="{FF2B5EF4-FFF2-40B4-BE49-F238E27FC236}">
                <a16:creationId xmlns:a16="http://schemas.microsoft.com/office/drawing/2014/main" id="{B15B5578-2C8B-4FD8-AAFF-96C93242A5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865" y="1833522"/>
            <a:ext cx="5435409" cy="38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18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BC109A9-3702-47B7-B312-D4083E8347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11</a:t>
            </a:fld>
            <a:endParaRPr lang="en-GB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23D131C-2871-45E8-BB40-BC5426687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2B1005-BB22-42D7-BD5A-E2178EC93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Důchodová reforma">
            <a:extLst>
              <a:ext uri="{FF2B5EF4-FFF2-40B4-BE49-F238E27FC236}">
                <a16:creationId xmlns:a16="http://schemas.microsoft.com/office/drawing/2014/main" id="{A0C15B35-B1F4-469E-8E67-6F6E74E3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262345"/>
            <a:ext cx="8209494" cy="59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56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3C033-217E-439F-A1B4-8528489B7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? – 1500 př. Kr.</a:t>
            </a:r>
            <a:endParaRPr lang="en-GB" dirty="0"/>
          </a:p>
        </p:txBody>
      </p:sp>
      <p:pic>
        <p:nvPicPr>
          <p:cNvPr id="4" name="Zástupný symbol pro graf 3">
            <a:extLst>
              <a:ext uri="{FF2B5EF4-FFF2-40B4-BE49-F238E27FC236}">
                <a16:creationId xmlns:a16="http://schemas.microsoft.com/office/drawing/2014/main" id="{EAF247C6-B2D0-4C0F-BDBE-5D1ED942190C}"/>
              </a:ext>
            </a:extLst>
          </p:cNvPr>
          <p:cNvPicPr>
            <a:picLocks noGrp="1" noChangeAspect="1"/>
          </p:cNvPicPr>
          <p:nvPr>
            <p:ph type="chart" idx="1"/>
          </p:nvPr>
        </p:nvPicPr>
        <p:blipFill>
          <a:blip r:embed="rId2"/>
          <a:stretch>
            <a:fillRect/>
          </a:stretch>
        </p:blipFill>
        <p:spPr>
          <a:xfrm>
            <a:off x="2072922" y="1600201"/>
            <a:ext cx="8046156" cy="452596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00C0A43-2972-41B5-940B-28ACF401D8AF}"/>
              </a:ext>
            </a:extLst>
          </p:cNvPr>
          <p:cNvSpPr/>
          <p:nvPr/>
        </p:nvSpPr>
        <p:spPr>
          <a:xfrm>
            <a:off x="2495600" y="2708920"/>
            <a:ext cx="7236296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4800" dirty="0">
                <a:solidFill>
                  <a:schemeClr val="tx2"/>
                </a:solidFill>
              </a:rPr>
              <a:t>Cti svého otce i matku, abys byl dlouho živ na zemi, kterou ti dává </a:t>
            </a:r>
            <a:r>
              <a:rPr lang="cs-CZ" sz="48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Hospodin</a:t>
            </a:r>
            <a:r>
              <a:rPr lang="cs-CZ" sz="4800" dirty="0">
                <a:solidFill>
                  <a:schemeClr val="tx2"/>
                </a:solidFill>
              </a:rPr>
              <a:t>, tvůj Bůh. </a:t>
            </a:r>
            <a:endParaRPr lang="en-GB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26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39A35-48E3-41F1-AEDD-FBB8F5E8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63 A.D.</a:t>
            </a:r>
            <a:endParaRPr lang="en-GB" dirty="0"/>
          </a:p>
        </p:txBody>
      </p:sp>
      <p:sp>
        <p:nvSpPr>
          <p:cNvPr id="3" name="Zástupný symbol pro graf 2">
            <a:extLst>
              <a:ext uri="{FF2B5EF4-FFF2-40B4-BE49-F238E27FC236}">
                <a16:creationId xmlns:a16="http://schemas.microsoft.com/office/drawing/2014/main" id="{38609BC7-F3AC-4221-A234-0E4178F4887C}"/>
              </a:ext>
            </a:extLst>
          </p:cNvPr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5ECAAE-5035-4F1A-AF7A-B1177C19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46138"/>
            <a:ext cx="9144000" cy="51435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BCBB495-3B12-444A-8419-21E5352552F9}"/>
              </a:ext>
            </a:extLst>
          </p:cNvPr>
          <p:cNvSpPr/>
          <p:nvPr/>
        </p:nvSpPr>
        <p:spPr>
          <a:xfrm>
            <a:off x="2135561" y="2386549"/>
            <a:ext cx="8075240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4800" dirty="0">
                <a:solidFill>
                  <a:schemeClr val="tx2"/>
                </a:solidFill>
              </a:rPr>
              <a:t>Nikdo ať tebou nepohrdá proto, že jsi </a:t>
            </a:r>
            <a:r>
              <a:rPr lang="cs-CZ" sz="4800" b="1" i="1" dirty="0">
                <a:solidFill>
                  <a:schemeClr val="tx2"/>
                </a:solidFill>
              </a:rPr>
              <a:t>mladý</a:t>
            </a:r>
            <a:r>
              <a:rPr lang="cs-CZ" sz="4800" dirty="0">
                <a:solidFill>
                  <a:schemeClr val="tx2"/>
                </a:solidFill>
              </a:rPr>
              <a:t>; ale těm, kdo věří, buď vzorem v řeči, v chování, v lásce, ve víře, v čistotě. </a:t>
            </a:r>
            <a:endParaRPr lang="en-GB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77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E0C14D-B89E-4956-9D38-53555A89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graf 2">
            <a:extLst>
              <a:ext uri="{FF2B5EF4-FFF2-40B4-BE49-F238E27FC236}">
                <a16:creationId xmlns:a16="http://schemas.microsoft.com/office/drawing/2014/main" id="{5948EE0E-25C7-4488-AD69-04C803FFEB54}"/>
              </a:ext>
            </a:extLst>
          </p:cNvPr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042960-8A2C-4E47-ADA1-A3B424FC2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65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A66089C-27E9-4DE5-877D-F27C83DA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01" y="164757"/>
            <a:ext cx="11668440" cy="65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34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BF9A2D5-B92B-4A1E-87C4-805AEFC421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16</a:t>
            </a:fld>
            <a:endParaRPr lang="en-GB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DBE6EDE-756E-471D-914E-7AED76C5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BFD3B2-9C9F-45D1-944D-6C6B18ECA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The Sandwich Generation: How to Thrive Despite Multigenerational Squeeze |  Chichi Chic">
            <a:extLst>
              <a:ext uri="{FF2B5EF4-FFF2-40B4-BE49-F238E27FC236}">
                <a16:creationId xmlns:a16="http://schemas.microsoft.com/office/drawing/2014/main" id="{6E4F5AB2-3A11-418D-A373-FE38A9C5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63" y="928546"/>
            <a:ext cx="6055020" cy="500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1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Věkové modely třígenerační rodiny –</a:t>
            </a:r>
            <a:br>
              <a:rPr lang="cs-CZ" dirty="0"/>
            </a:br>
            <a:r>
              <a:rPr lang="cs-CZ" dirty="0"/>
              <a:t> rané a odložené rodičovství</a:t>
            </a:r>
            <a:endParaRPr lang="en-GB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563154" y="1833748"/>
          <a:ext cx="10673856" cy="41763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27692">
                  <a:extLst>
                    <a:ext uri="{9D8B030D-6E8A-4147-A177-3AD203B41FA5}">
                      <a16:colId xmlns:a16="http://schemas.microsoft.com/office/drawing/2014/main" val="428688124"/>
                    </a:ext>
                  </a:extLst>
                </a:gridCol>
                <a:gridCol w="944276">
                  <a:extLst>
                    <a:ext uri="{9D8B030D-6E8A-4147-A177-3AD203B41FA5}">
                      <a16:colId xmlns:a16="http://schemas.microsoft.com/office/drawing/2014/main" val="1445317045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737341745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2788410084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2667621330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50245677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102352633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1681405250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3926191764"/>
                    </a:ext>
                  </a:extLst>
                </a:gridCol>
              </a:tblGrid>
              <a:tr h="417635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Raná reprodukce (matka ve věku 20 let, otec 22 let)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252531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Otec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</a:t>
                      </a:r>
                      <a:endParaRPr lang="cs-CZ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0874653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Matka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349431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Dítě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056451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Vnouče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1602242"/>
                  </a:ext>
                </a:extLst>
              </a:tr>
              <a:tr h="417635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Odložená reprodukce (matka ve věku 30 let, otec 40 let)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391586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Otec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  <a:endParaRPr lang="cs-CZ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4626313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Matka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3385782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Dítě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9604297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Vnouče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958573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6096000" y="6452502"/>
            <a:ext cx="5647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>
                <a:ea typeface="Times New Roman" panose="02020603050405020304" pitchFamily="18" charset="0"/>
              </a:rPr>
              <a:t>Rossi</a:t>
            </a:r>
            <a:r>
              <a:rPr lang="cs-CZ" sz="1200" dirty="0">
                <a:ea typeface="Times New Roman" panose="02020603050405020304" pitchFamily="18" charset="0"/>
              </a:rPr>
              <a:t>, </a:t>
            </a:r>
            <a:r>
              <a:rPr lang="cs-CZ" sz="1200" dirty="0" err="1">
                <a:ea typeface="Times New Roman" panose="02020603050405020304" pitchFamily="18" charset="0"/>
              </a:rPr>
              <a:t>Rossi</a:t>
            </a:r>
            <a:r>
              <a:rPr lang="cs-CZ" sz="1200" dirty="0">
                <a:ea typeface="Times New Roman" panose="02020603050405020304" pitchFamily="18" charset="0"/>
              </a:rPr>
              <a:t> [1990: 139] in Vidovićová, L. </a:t>
            </a:r>
            <a:r>
              <a:rPr lang="cs-CZ" sz="1200" dirty="0"/>
              <a:t>Potřeba nové konceptualizace rodinné politiky s ohledem na stárnutí společnosti</a:t>
            </a:r>
            <a:r>
              <a:rPr lang="cs-CZ" sz="1200" dirty="0">
                <a:ea typeface="Times New Roman" panose="02020603050405020304" pitchFamily="18" charset="0"/>
              </a:rPr>
              <a:t>. Fórum sociální politiky,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79371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Věkové modely třígenerační rodiny –</a:t>
            </a:r>
            <a:br>
              <a:rPr lang="cs-CZ" dirty="0"/>
            </a:br>
            <a:r>
              <a:rPr lang="cs-CZ" dirty="0"/>
              <a:t> rané a odložené rodičovství</a:t>
            </a:r>
            <a:endParaRPr lang="en-GB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597878" y="2180492"/>
          <a:ext cx="10673856" cy="41763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62416">
                  <a:extLst>
                    <a:ext uri="{9D8B030D-6E8A-4147-A177-3AD203B41FA5}">
                      <a16:colId xmlns:a16="http://schemas.microsoft.com/office/drawing/2014/main" val="428688124"/>
                    </a:ext>
                  </a:extLst>
                </a:gridCol>
                <a:gridCol w="909552">
                  <a:extLst>
                    <a:ext uri="{9D8B030D-6E8A-4147-A177-3AD203B41FA5}">
                      <a16:colId xmlns:a16="http://schemas.microsoft.com/office/drawing/2014/main" val="698917272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737341745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2788410084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2667621330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50245677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102352633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1681405250"/>
                    </a:ext>
                  </a:extLst>
                </a:gridCol>
                <a:gridCol w="1185984">
                  <a:extLst>
                    <a:ext uri="{9D8B030D-6E8A-4147-A177-3AD203B41FA5}">
                      <a16:colId xmlns:a16="http://schemas.microsoft.com/office/drawing/2014/main" val="3926191764"/>
                    </a:ext>
                  </a:extLst>
                </a:gridCol>
              </a:tblGrid>
              <a:tr h="417635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Raná reprodukce (matka ve věku 20 let, otec 22 let)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252531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Otec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</a:t>
                      </a:r>
                      <a:endParaRPr lang="cs-CZ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0874653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Matka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349431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Dítě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056451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Vnouče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1602242"/>
                  </a:ext>
                </a:extLst>
              </a:tr>
              <a:tr h="417635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Odložená reprodukce (matka ve věku 30 let, otec 40 let)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391586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Otec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  <a:endParaRPr lang="cs-CZ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4626313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Matka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3385782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Dítě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9604297"/>
                  </a:ext>
                </a:extLst>
              </a:tr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Vnouče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958573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6096000" y="6452502"/>
            <a:ext cx="5647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>
                <a:ea typeface="Times New Roman" panose="02020603050405020304" pitchFamily="18" charset="0"/>
              </a:rPr>
              <a:t>Rossi</a:t>
            </a:r>
            <a:r>
              <a:rPr lang="cs-CZ" sz="1200" dirty="0">
                <a:ea typeface="Times New Roman" panose="02020603050405020304" pitchFamily="18" charset="0"/>
              </a:rPr>
              <a:t>, </a:t>
            </a:r>
            <a:r>
              <a:rPr lang="cs-CZ" sz="1200" dirty="0" err="1">
                <a:ea typeface="Times New Roman" panose="02020603050405020304" pitchFamily="18" charset="0"/>
              </a:rPr>
              <a:t>Rossi</a:t>
            </a:r>
            <a:r>
              <a:rPr lang="cs-CZ" sz="1200" dirty="0">
                <a:ea typeface="Times New Roman" panose="02020603050405020304" pitchFamily="18" charset="0"/>
              </a:rPr>
              <a:t> [1990: 139] in Vidovićová, L. </a:t>
            </a:r>
            <a:r>
              <a:rPr lang="cs-CZ" sz="1200" dirty="0"/>
              <a:t>Potřeba nové konceptualizace rodinné politiky s ohledem na stárnutí společnosti</a:t>
            </a:r>
            <a:r>
              <a:rPr lang="cs-CZ" sz="1200" dirty="0">
                <a:ea typeface="Times New Roman" panose="02020603050405020304" pitchFamily="18" charset="0"/>
              </a:rPr>
              <a:t>. Fórum sociální politiky, </a:t>
            </a:r>
            <a:endParaRPr lang="en-GB" sz="1200" dirty="0"/>
          </a:p>
        </p:txBody>
      </p:sp>
      <p:sp>
        <p:nvSpPr>
          <p:cNvPr id="3" name="Řečová bublina: oválný bublinový popisek 2">
            <a:extLst>
              <a:ext uri="{FF2B5EF4-FFF2-40B4-BE49-F238E27FC236}">
                <a16:creationId xmlns:a16="http://schemas.microsoft.com/office/drawing/2014/main" id="{ACDC4A38-4838-4D79-ABC7-3A7760454115}"/>
              </a:ext>
            </a:extLst>
          </p:cNvPr>
          <p:cNvSpPr/>
          <p:nvPr/>
        </p:nvSpPr>
        <p:spPr>
          <a:xfrm>
            <a:off x="2094271" y="825449"/>
            <a:ext cx="2438400" cy="173047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( - ) náklady na rodičovství vs. příjmy</a:t>
            </a:r>
            <a:endParaRPr lang="en-GB" dirty="0"/>
          </a:p>
        </p:txBody>
      </p:sp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D244BAD2-47EE-44F3-BF0F-BD04713DBCCA}"/>
              </a:ext>
            </a:extLst>
          </p:cNvPr>
          <p:cNvSpPr/>
          <p:nvPr/>
        </p:nvSpPr>
        <p:spPr>
          <a:xfrm>
            <a:off x="2020529" y="3060913"/>
            <a:ext cx="2984089" cy="1730477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( + ) stabilní kariéra a možnost návratu do práce</a:t>
            </a:r>
          </a:p>
          <a:p>
            <a:pPr algn="ctr"/>
            <a:r>
              <a:rPr lang="cs-CZ" dirty="0"/>
              <a:t>(+) stabilnější partnerství</a:t>
            </a:r>
            <a:endParaRPr lang="en-GB" dirty="0"/>
          </a:p>
        </p:txBody>
      </p:sp>
      <p:sp>
        <p:nvSpPr>
          <p:cNvPr id="7" name="Řečová bublina: oválný bublinový popisek 6">
            <a:extLst>
              <a:ext uri="{FF2B5EF4-FFF2-40B4-BE49-F238E27FC236}">
                <a16:creationId xmlns:a16="http://schemas.microsoft.com/office/drawing/2014/main" id="{DFD9FCE8-EE4B-4824-9A24-176A0C537664}"/>
              </a:ext>
            </a:extLst>
          </p:cNvPr>
          <p:cNvSpPr/>
          <p:nvPr/>
        </p:nvSpPr>
        <p:spPr>
          <a:xfrm>
            <a:off x="4581833" y="1073509"/>
            <a:ext cx="2438400" cy="1730477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( + ) náklady na (pra)rodičovství vs. příjmy</a:t>
            </a:r>
            <a:endParaRPr lang="en-GB" dirty="0"/>
          </a:p>
        </p:txBody>
      </p:sp>
      <p:sp>
        <p:nvSpPr>
          <p:cNvPr id="8" name="Řečová bublina: oválný bublinový popisek 7">
            <a:extLst>
              <a:ext uri="{FF2B5EF4-FFF2-40B4-BE49-F238E27FC236}">
                <a16:creationId xmlns:a16="http://schemas.microsoft.com/office/drawing/2014/main" id="{20234F91-9558-4A46-B84A-2B9F9E429C21}"/>
              </a:ext>
            </a:extLst>
          </p:cNvPr>
          <p:cNvSpPr/>
          <p:nvPr/>
        </p:nvSpPr>
        <p:spPr>
          <a:xfrm>
            <a:off x="5550310" y="3060913"/>
            <a:ext cx="2438400" cy="1730477"/>
          </a:xfrm>
          <a:prstGeom prst="wedgeEllipseCallout">
            <a:avLst>
              <a:gd name="adj1" fmla="val -57930"/>
              <a:gd name="adj2" fmla="val 53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( - ) náklady na (pra)rodičovství vs. příjem z důchodu </a:t>
            </a:r>
            <a:endParaRPr lang="en-GB" dirty="0"/>
          </a:p>
        </p:txBody>
      </p:sp>
      <p:sp>
        <p:nvSpPr>
          <p:cNvPr id="9" name="Řečová bublina: oválný bublinový popisek 8">
            <a:extLst>
              <a:ext uri="{FF2B5EF4-FFF2-40B4-BE49-F238E27FC236}">
                <a16:creationId xmlns:a16="http://schemas.microsoft.com/office/drawing/2014/main" id="{905A8138-912D-446C-BA17-EFD5FD2B1D89}"/>
              </a:ext>
            </a:extLst>
          </p:cNvPr>
          <p:cNvSpPr/>
          <p:nvPr/>
        </p:nvSpPr>
        <p:spPr>
          <a:xfrm>
            <a:off x="7988710" y="3156573"/>
            <a:ext cx="2438400" cy="1730477"/>
          </a:xfrm>
          <a:prstGeom prst="wedgeEllipseCallout">
            <a:avLst>
              <a:gd name="adj1" fmla="val -63978"/>
              <a:gd name="adj2" fmla="val 1028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( - ) vysoké riziko „sendvičové zátěže“ </a:t>
            </a:r>
            <a:endParaRPr lang="en-GB" dirty="0"/>
          </a:p>
        </p:txBody>
      </p:sp>
      <p:sp>
        <p:nvSpPr>
          <p:cNvPr id="10" name="Řečová bublina: oválný bublinový popisek 9">
            <a:extLst>
              <a:ext uri="{FF2B5EF4-FFF2-40B4-BE49-F238E27FC236}">
                <a16:creationId xmlns:a16="http://schemas.microsoft.com/office/drawing/2014/main" id="{4CE31438-920D-4DE9-AE91-B9BF651A3F3D}"/>
              </a:ext>
            </a:extLst>
          </p:cNvPr>
          <p:cNvSpPr/>
          <p:nvPr/>
        </p:nvSpPr>
        <p:spPr>
          <a:xfrm>
            <a:off x="9366939" y="4511615"/>
            <a:ext cx="2438400" cy="1730477"/>
          </a:xfrm>
          <a:prstGeom prst="wedgeEllipseCallout">
            <a:avLst>
              <a:gd name="adj1" fmla="val -114524"/>
              <a:gd name="adj2" fmla="val 367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( - ) malá </a:t>
            </a:r>
            <a:r>
              <a:rPr lang="cs-CZ" dirty="0" err="1"/>
              <a:t>pravděpod</a:t>
            </a:r>
            <a:r>
              <a:rPr lang="cs-CZ" dirty="0"/>
              <a:t>. péče ze strany prarodičů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26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5"/>
          <p:cNvSpPr txBox="1">
            <a:spLocks noGrp="1"/>
          </p:cNvSpPr>
          <p:nvPr>
            <p:ph type="title"/>
          </p:nvPr>
        </p:nvSpPr>
        <p:spPr>
          <a:xfrm>
            <a:off x="2095500" y="1063728"/>
            <a:ext cx="8236349" cy="392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>
              <a:buSzPts val="3700"/>
            </a:pPr>
            <a:r>
              <a:rPr lang="cs-CZ"/>
              <a:t>Věkové modely třígenerační rodiny –</a:t>
            </a:r>
            <a:br>
              <a:rPr lang="cs-CZ"/>
            </a:br>
            <a:r>
              <a:rPr lang="cs-CZ"/>
              <a:t>generační posun a 4generační model</a:t>
            </a:r>
            <a:endParaRPr/>
          </a:p>
        </p:txBody>
      </p:sp>
      <p:graphicFrame>
        <p:nvGraphicFramePr>
          <p:cNvPr id="467" name="Google Shape;467;p25"/>
          <p:cNvGraphicFramePr/>
          <p:nvPr/>
        </p:nvGraphicFramePr>
        <p:xfrm>
          <a:off x="2016654" y="2211741"/>
          <a:ext cx="8005500" cy="2192575"/>
        </p:xfrm>
        <a:graphic>
          <a:graphicData uri="http://schemas.openxmlformats.org/drawingml/2006/table">
            <a:tbl>
              <a:tblPr firstRow="1" firstCol="1" bandRow="1" bandCol="1">
                <a:noFill/>
              </a:tblPr>
              <a:tblGrid>
                <a:gridCol w="88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9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9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9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13225">
                <a:tc gridSpan="9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Generační posun  </a:t>
                      </a:r>
                      <a:endParaRPr/>
                    </a:p>
                  </a:txBody>
                  <a:tcPr marL="51425" marR="51425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Otec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22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32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42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52</a:t>
                      </a:r>
                      <a:endParaRPr dirty="0"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62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72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82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92</a:t>
                      </a:r>
                      <a:endParaRPr/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Matka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20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30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40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50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60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70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80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90</a:t>
                      </a:r>
                      <a:endParaRPr/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Dítě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10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20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30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40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50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60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70</a:t>
                      </a:r>
                      <a:endParaRPr/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Vnouče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 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 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5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15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25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35</a:t>
                      </a:r>
                      <a:endParaRPr/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 dirty="0" err="1">
                          <a:latin typeface="Corbel"/>
                          <a:ea typeface="Corbel"/>
                          <a:cs typeface="Corbel"/>
                          <a:sym typeface="Corbel"/>
                        </a:rPr>
                        <a:t>Vn</a:t>
                      </a:r>
                      <a:r>
                        <a:rPr lang="cs-CZ" sz="18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. 2</a:t>
                      </a:r>
                      <a:endParaRPr dirty="0"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10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20 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30 </a:t>
                      </a:r>
                      <a:endParaRPr/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>
                          <a:latin typeface="Corbel"/>
                          <a:ea typeface="Corbel"/>
                          <a:cs typeface="Corbel"/>
                          <a:sym typeface="Corbel"/>
                        </a:rPr>
                        <a:t>Pravn.</a:t>
                      </a:r>
                      <a:endParaRPr/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L="51425" marR="514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 dirty="0">
                          <a:latin typeface="Corbel"/>
                          <a:ea typeface="Corbel"/>
                          <a:cs typeface="Corbel"/>
                          <a:sym typeface="Corbel"/>
                        </a:rPr>
                        <a:t>0</a:t>
                      </a:r>
                      <a:endParaRPr dirty="0"/>
                    </a:p>
                  </a:txBody>
                  <a:tcPr marL="51425" marR="5142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B7375A67-46BE-4AEC-B865-DCB3CC0B4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7" r="13133" b="20169"/>
          <a:stretch/>
        </p:blipFill>
        <p:spPr>
          <a:xfrm>
            <a:off x="48475" y="-648182"/>
            <a:ext cx="12111460" cy="73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06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&lt;strong&gt;Sun&lt;/strong&gt;, Earth and Moon Model | Educate &amp; inspire | Space Awareness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83" r="1842"/>
          <a:stretch/>
        </p:blipFill>
        <p:spPr>
          <a:xfrm>
            <a:off x="2486027" y="-196769"/>
            <a:ext cx="7533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68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8B28B14-311F-440C-AC59-76713E9843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20</a:t>
            </a:fld>
            <a:endParaRPr lang="en-GB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EB2745D-1951-41F3-84C2-C9A60663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ADEB6B-85F8-43D5-ABA9-16FB7B318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484755"/>
                </a:solidFill>
                <a:effectLst/>
                <a:latin typeface="red hat display"/>
              </a:rPr>
              <a:t>Někdy slyšíte o tom, že „nám“ berou pracovní místa, pak moc peněz na důchody, nebo dřív že zabírají místa a volí komunisty. A teď jsou pro změnu „ekologické svině“, jak třeba zpívají holčičky v jednom německém virálním videu, kde kritizují, že babička jí steaky, jezdí k doktorovi čtyřkolkou a na dovolenou na lodích. Řeší se jenom to, že jsou staří špatní, a mění se to, proč konkrétně.</a:t>
            </a:r>
          </a:p>
          <a:p>
            <a:r>
              <a:rPr lang="cs-CZ" b="0" i="0" dirty="0">
                <a:solidFill>
                  <a:srgbClr val="484755"/>
                </a:solidFill>
                <a:effectLst/>
                <a:latin typeface="red hat display"/>
              </a:rPr>
              <a:t>Zdroj: </a:t>
            </a:r>
            <a:r>
              <a:rPr lang="cs-CZ" b="0" i="0" dirty="0">
                <a:solidFill>
                  <a:srgbClr val="484755"/>
                </a:solidFill>
                <a:effectLst/>
                <a:latin typeface="red hat display"/>
                <a:hlinkClick r:id="rId2"/>
              </a:rPr>
              <a:t>https://www.finmag.cz/finance/413258-seniori-nemuzou-za-vase-posrany-zivoty-rika-sociolozka</a:t>
            </a:r>
            <a:endParaRPr lang="cs-CZ" b="0" i="0" dirty="0">
              <a:solidFill>
                <a:srgbClr val="484755"/>
              </a:solidFill>
              <a:effectLst/>
              <a:latin typeface="red hat display"/>
            </a:endParaRPr>
          </a:p>
          <a:p>
            <a:r>
              <a:rPr lang="cs-CZ" dirty="0"/>
              <a:t>Rozposílají hoaxy, </a:t>
            </a:r>
          </a:p>
        </p:txBody>
      </p:sp>
    </p:spTree>
    <p:extLst>
      <p:ext uri="{BB962C8B-B14F-4D97-AF65-F5344CB8AC3E}">
        <p14:creationId xmlns:p14="http://schemas.microsoft.com/office/powerpoint/2010/main" val="152104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6B2DB3-E67B-4598-A474-4025A9D49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0E3EFE-356F-4152-975B-2828707D1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D36AA6-5675-4CFF-ABF8-35A44B178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6739" r="15781" b="3908"/>
          <a:stretch/>
        </p:blipFill>
        <p:spPr>
          <a:xfrm>
            <a:off x="1381125" y="64868"/>
            <a:ext cx="8591550" cy="63150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6BD004A-99F1-4625-8C25-8AAD5EE2F166}"/>
              </a:ext>
            </a:extLst>
          </p:cNvPr>
          <p:cNvSpPr/>
          <p:nvPr/>
        </p:nvSpPr>
        <p:spPr>
          <a:xfrm>
            <a:off x="2952750" y="6379943"/>
            <a:ext cx="84010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https://www.seznamzpravy.cz/clanek/ceho-se-boji-lidri-pro-velka-mesta-starnuti-teroru-a-vselidoveho-hlasovani-57078</a:t>
            </a:r>
          </a:p>
        </p:txBody>
      </p:sp>
    </p:spTree>
    <p:extLst>
      <p:ext uri="{BB962C8B-B14F-4D97-AF65-F5344CB8AC3E}">
        <p14:creationId xmlns:p14="http://schemas.microsoft.com/office/powerpoint/2010/main" val="3873059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FE3B80B-068F-411D-BC02-F31A00E1E8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22</a:t>
            </a:fld>
            <a:endParaRPr lang="en-GB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F9C24CF-A1BC-4BB7-B54E-43D20EA1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https://denikn.cz/1547379/ze-nam-vadi-duchodci-asi-se-na-takove-clanky-klika-reportaz-z-rozhadane-obce-kde-odmitli-domov-pro-seniory/</a:t>
            </a:r>
          </a:p>
        </p:txBody>
      </p:sp>
      <p:pic>
        <p:nvPicPr>
          <p:cNvPr id="4098" name="Picture 2" descr="Stavba domova pro seniory v Horní Lidči dál budí emoce – i když ji v referendu občané už odmítli. Foto: Michal Tomeš, Deník N">
            <a:extLst>
              <a:ext uri="{FF2B5EF4-FFF2-40B4-BE49-F238E27FC236}">
                <a16:creationId xmlns:a16="http://schemas.microsoft.com/office/drawing/2014/main" id="{8174ACD9-D3ED-4721-BC6F-6EDE9B617B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42757"/>
            <a:ext cx="4702565" cy="31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1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3398E-6626-49EC-8394-77EADE553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2F6C51-E761-47D8-A198-F1634B855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FF301C-794E-4205-9CE9-F76675B04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2" b="4810"/>
          <a:stretch/>
        </p:blipFill>
        <p:spPr>
          <a:xfrm>
            <a:off x="0" y="277792"/>
            <a:ext cx="12192000" cy="625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BDBD00-251B-402B-A3ED-31084328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D76E35-FEFE-4B40-85A2-E8D228D53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D69116-38F8-4578-9CCC-05CD381A5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2" b="5148"/>
          <a:stretch/>
        </p:blipFill>
        <p:spPr>
          <a:xfrm>
            <a:off x="0" y="358815"/>
            <a:ext cx="12192000" cy="61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29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E38DD5CD-E006-42D2-B8C6-6F63F007C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" b="11297"/>
          <a:stretch/>
        </p:blipFill>
        <p:spPr>
          <a:xfrm rot="5400000">
            <a:off x="6276293" y="965775"/>
            <a:ext cx="7040879" cy="492644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8B4CF693-EB8F-40CA-B928-81822272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34" y="175447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Babička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9945111-5D5F-4302-B31F-FC077CF66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500" y="1024932"/>
            <a:ext cx="6899198" cy="5401994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V šuplíku ve stolku bylo babiččino šití, svazek nábožných písní, </a:t>
            </a:r>
            <a:r>
              <a:rPr lang="cs-CZ" sz="1800" dirty="0">
                <a:solidFill>
                  <a:schemeClr val="tx1"/>
                </a:solidFill>
              </a:rPr>
              <a:t>křížová cesta, svazek šňůr do zásoby na kolovrat, tříkrálová křída a </a:t>
            </a:r>
            <a:r>
              <a:rPr lang="cs-CZ" sz="1800" dirty="0" err="1">
                <a:solidFill>
                  <a:schemeClr val="tx1"/>
                </a:solidFill>
              </a:rPr>
              <a:t>hromničná</a:t>
            </a:r>
            <a:r>
              <a:rPr lang="cs-CZ" sz="1800" dirty="0">
                <a:solidFill>
                  <a:schemeClr val="tx1"/>
                </a:solidFill>
              </a:rPr>
              <a:t> svíčka, kterou babička vždy při ruce měla a v čas bouřky rozsvítila. </a:t>
            </a:r>
            <a:r>
              <a:rPr lang="cs-CZ" sz="2400" dirty="0">
                <a:solidFill>
                  <a:schemeClr val="tx1"/>
                </a:solidFill>
              </a:rPr>
              <a:t>Na kamnech stál </a:t>
            </a:r>
            <a:r>
              <a:rPr lang="cs-CZ" sz="2400" dirty="0" err="1">
                <a:solidFill>
                  <a:schemeClr val="tx1"/>
                </a:solidFill>
              </a:rPr>
              <a:t>troudník</a:t>
            </a:r>
            <a:r>
              <a:rPr lang="cs-CZ" sz="2400" dirty="0">
                <a:solidFill>
                  <a:schemeClr val="tx1"/>
                </a:solidFill>
              </a:rPr>
              <a:t> s křesáním. V pokoji sice užívali k rozžehnutí lahvičky fosforem naplněné, </a:t>
            </a:r>
            <a:r>
              <a:rPr lang="cs-CZ" sz="2400" b="1" dirty="0">
                <a:solidFill>
                  <a:schemeClr val="tx1"/>
                </a:solidFill>
              </a:rPr>
              <a:t>ale babička nechtěla s tím šlakovitým nástrojem nic mít</a:t>
            </a:r>
            <a:r>
              <a:rPr lang="cs-CZ" sz="2400" dirty="0">
                <a:solidFill>
                  <a:schemeClr val="tx1"/>
                </a:solidFill>
              </a:rPr>
              <a:t>. Jen jednou to zkusila, a kdovíjak se stalo, propálila si fěrtoch, který měla již pětadvacet let, a ještě prý se div nezadusila. Od té doby nevzala lahvičky do rukou. </a:t>
            </a:r>
            <a:r>
              <a:rPr lang="cs-CZ" sz="1800" dirty="0">
                <a:solidFill>
                  <a:schemeClr val="tx1"/>
                </a:solidFill>
              </a:rPr>
              <a:t>Hned si zaopatřila </a:t>
            </a:r>
            <a:r>
              <a:rPr lang="cs-CZ" sz="1800" dirty="0" err="1">
                <a:solidFill>
                  <a:schemeClr val="tx1"/>
                </a:solidFill>
              </a:rPr>
              <a:t>troudník</a:t>
            </a:r>
            <a:r>
              <a:rPr lang="cs-CZ" sz="1800" dirty="0">
                <a:solidFill>
                  <a:schemeClr val="tx1"/>
                </a:solidFill>
              </a:rPr>
              <a:t>, děti přinesly hadrů na troud, dělaly sirky, omáčely špičky v síře</a:t>
            </a:r>
            <a:r>
              <a:rPr lang="cs-CZ" sz="2400" dirty="0">
                <a:solidFill>
                  <a:schemeClr val="tx1"/>
                </a:solidFill>
              </a:rPr>
              <a:t>, a babička když měla svoje obvyklé křesací nádobí na kamnech, s uspokojenou myslí lehala.</a:t>
            </a:r>
            <a:r>
              <a:rPr lang="cs-CZ" sz="1800" dirty="0">
                <a:solidFill>
                  <a:schemeClr val="tx1"/>
                </a:solidFill>
              </a:rPr>
              <a:t> Dětem </a:t>
            </a:r>
            <a:r>
              <a:rPr lang="cs-CZ" sz="1800" b="1" dirty="0">
                <a:solidFill>
                  <a:schemeClr val="tx1"/>
                </a:solidFill>
              </a:rPr>
              <a:t>to bylo také milejší</a:t>
            </a:r>
            <a:r>
              <a:rPr lang="cs-CZ" sz="1800" dirty="0">
                <a:solidFill>
                  <a:schemeClr val="tx1"/>
                </a:solidFill>
              </a:rPr>
              <a:t>, a každý den se se ptaly babičky, jestli nepotřebuje sirky, že jí jich nadělají.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38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FB2DC03-8F62-49AC-8594-3595CFABA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26</a:t>
            </a:fld>
            <a:endParaRPr lang="en-GB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09D1C8D-A04A-44BC-85EE-A790E597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Generační spojenci: v dobrém i zlém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7D6785-44F6-4DDD-93B4-3973FDF47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Společná témata:</a:t>
            </a:r>
          </a:p>
          <a:p>
            <a:r>
              <a:rPr lang="cs-CZ" dirty="0"/>
              <a:t>Diskriminace; osamělost; sebevražednost</a:t>
            </a:r>
            <a:r>
              <a:rPr lang="cs-CZ"/>
              <a:t>; závislosti</a:t>
            </a:r>
            <a:endParaRPr lang="cs-CZ" dirty="0"/>
          </a:p>
          <a:p>
            <a:r>
              <a:rPr lang="cs-CZ" dirty="0"/>
              <a:t>Riziková společnost – křehkost vůči rizikům</a:t>
            </a:r>
          </a:p>
          <a:p>
            <a:endParaRPr lang="cs-CZ" dirty="0"/>
          </a:p>
          <a:p>
            <a:r>
              <a:rPr lang="cs-CZ" dirty="0"/>
              <a:t>Mezigenerační setkávání</a:t>
            </a:r>
          </a:p>
          <a:p>
            <a:r>
              <a:rPr lang="cs-CZ" dirty="0"/>
              <a:t>„dávají nám práci s technologiemi“</a:t>
            </a:r>
          </a:p>
          <a:p>
            <a:r>
              <a:rPr lang="cs-CZ" dirty="0"/>
              <a:t>Aktivní stárnutí skrze </a:t>
            </a:r>
            <a:r>
              <a:rPr lang="cs-CZ" dirty="0" err="1"/>
              <a:t>prarodičovství</a:t>
            </a:r>
            <a:endParaRPr lang="cs-CZ" dirty="0"/>
          </a:p>
          <a:p>
            <a:r>
              <a:rPr lang="cs-CZ" dirty="0"/>
              <a:t>Zdroj životní perspektivy (možnost definovat vlastní (jinou) cestu)</a:t>
            </a:r>
          </a:p>
          <a:p>
            <a:r>
              <a:rPr lang="cs-CZ" dirty="0"/>
              <a:t>Celebrity vyššího věku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9516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638CB-1FBC-4240-9F95-0675911C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834896-FB27-452C-B094-60B3A818A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A65D32-C29B-4CCB-8394-642BA06CC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6" t="12201" r="49191" b="14711"/>
          <a:stretch/>
        </p:blipFill>
        <p:spPr>
          <a:xfrm>
            <a:off x="-240704" y="180387"/>
            <a:ext cx="6616720" cy="6453306"/>
          </a:xfrm>
          <a:prstGeom prst="rect">
            <a:avLst/>
          </a:prstGeom>
        </p:spPr>
      </p:pic>
      <p:pic>
        <p:nvPicPr>
          <p:cNvPr id="5" name="Zástupný symbol pro obsah 25">
            <a:extLst>
              <a:ext uri="{FF2B5EF4-FFF2-40B4-BE49-F238E27FC236}">
                <a16:creationId xmlns:a16="http://schemas.microsoft.com/office/drawing/2014/main" id="{0EFF4A99-F234-4E64-BF3E-BFCDA1DEE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7" t="21766" r="49030" b="16663"/>
          <a:stretch/>
        </p:blipFill>
        <p:spPr>
          <a:xfrm>
            <a:off x="5874327" y="157238"/>
            <a:ext cx="6317673" cy="645330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2629609-FD6D-4D61-923B-B239048DC33B}"/>
              </a:ext>
            </a:extLst>
          </p:cNvPr>
          <p:cNvSpPr/>
          <p:nvPr/>
        </p:nvSpPr>
        <p:spPr>
          <a:xfrm>
            <a:off x="482717" y="2483556"/>
            <a:ext cx="5023330" cy="2072527"/>
          </a:xfrm>
          <a:prstGeom prst="rect">
            <a:avLst/>
          </a:prstGeom>
          <a:noFill/>
          <a:ln w="984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374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638CB-1FBC-4240-9F95-0675911C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834896-FB27-452C-B094-60B3A818A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A65D32-C29B-4CCB-8394-642BA06CC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6" t="12201" r="49191" b="14711"/>
          <a:stretch/>
        </p:blipFill>
        <p:spPr>
          <a:xfrm>
            <a:off x="-240704" y="180387"/>
            <a:ext cx="6616720" cy="6453306"/>
          </a:xfrm>
          <a:prstGeom prst="rect">
            <a:avLst/>
          </a:prstGeom>
        </p:spPr>
      </p:pic>
      <p:pic>
        <p:nvPicPr>
          <p:cNvPr id="5" name="Zástupný symbol pro obsah 25">
            <a:extLst>
              <a:ext uri="{FF2B5EF4-FFF2-40B4-BE49-F238E27FC236}">
                <a16:creationId xmlns:a16="http://schemas.microsoft.com/office/drawing/2014/main" id="{0EFF4A99-F234-4E64-BF3E-BFCDA1DEE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7" t="21766" r="49030" b="16663"/>
          <a:stretch/>
        </p:blipFill>
        <p:spPr>
          <a:xfrm>
            <a:off x="5874327" y="168812"/>
            <a:ext cx="6317673" cy="645330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2629609-FD6D-4D61-923B-B239048DC33B}"/>
              </a:ext>
            </a:extLst>
          </p:cNvPr>
          <p:cNvSpPr/>
          <p:nvPr/>
        </p:nvSpPr>
        <p:spPr>
          <a:xfrm>
            <a:off x="482717" y="2483556"/>
            <a:ext cx="5023330" cy="2072527"/>
          </a:xfrm>
          <a:prstGeom prst="rect">
            <a:avLst/>
          </a:prstGeom>
          <a:noFill/>
          <a:ln w="984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182E19BD-DF09-4E69-9ADB-CAFD1BC1C5CF}"/>
              </a:ext>
            </a:extLst>
          </p:cNvPr>
          <p:cNvSpPr/>
          <p:nvPr/>
        </p:nvSpPr>
        <p:spPr>
          <a:xfrm>
            <a:off x="10724444" y="2352852"/>
            <a:ext cx="1061156" cy="616126"/>
          </a:xfrm>
          <a:prstGeom prst="wedgeRoundRectCallout">
            <a:avLst>
              <a:gd name="adj1" fmla="val -201684"/>
              <a:gd name="adj2" fmla="val 643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1990</a:t>
            </a:r>
          </a:p>
        </p:txBody>
      </p:sp>
      <p:sp>
        <p:nvSpPr>
          <p:cNvPr id="8" name="Řečová bublina: obdélníkový bublinový popisek se zakulacenými rohy 7">
            <a:extLst>
              <a:ext uri="{FF2B5EF4-FFF2-40B4-BE49-F238E27FC236}">
                <a16:creationId xmlns:a16="http://schemas.microsoft.com/office/drawing/2014/main" id="{3433053B-28A9-4C5E-9402-771D79F54DCE}"/>
              </a:ext>
            </a:extLst>
          </p:cNvPr>
          <p:cNvSpPr/>
          <p:nvPr/>
        </p:nvSpPr>
        <p:spPr>
          <a:xfrm>
            <a:off x="10972574" y="477985"/>
            <a:ext cx="1061156" cy="616126"/>
          </a:xfrm>
          <a:prstGeom prst="wedgeRoundRectCallout">
            <a:avLst>
              <a:gd name="adj1" fmla="val -201684"/>
              <a:gd name="adj2" fmla="val 643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1950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3CC419C-88DB-4166-A4BD-3A871C97537A}"/>
              </a:ext>
            </a:extLst>
          </p:cNvPr>
          <p:cNvSpPr/>
          <p:nvPr/>
        </p:nvSpPr>
        <p:spPr>
          <a:xfrm>
            <a:off x="6670435" y="1027906"/>
            <a:ext cx="5023330" cy="2072527"/>
          </a:xfrm>
          <a:prstGeom prst="rect">
            <a:avLst/>
          </a:prstGeom>
          <a:noFill/>
          <a:ln w="984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348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638CB-1FBC-4240-9F95-0675911C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834896-FB27-452C-B094-60B3A818A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A65D32-C29B-4CCB-8394-642BA06CC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6" t="12201" r="49191" b="14711"/>
          <a:stretch/>
        </p:blipFill>
        <p:spPr>
          <a:xfrm>
            <a:off x="-240704" y="180387"/>
            <a:ext cx="6616720" cy="6453306"/>
          </a:xfrm>
          <a:prstGeom prst="rect">
            <a:avLst/>
          </a:prstGeom>
        </p:spPr>
      </p:pic>
      <p:pic>
        <p:nvPicPr>
          <p:cNvPr id="5" name="Zástupný symbol pro obsah 25">
            <a:extLst>
              <a:ext uri="{FF2B5EF4-FFF2-40B4-BE49-F238E27FC236}">
                <a16:creationId xmlns:a16="http://schemas.microsoft.com/office/drawing/2014/main" id="{0EFF4A99-F234-4E64-BF3E-BFCDA1DEE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7" t="21766" r="49030" b="16663"/>
          <a:stretch/>
        </p:blipFill>
        <p:spPr>
          <a:xfrm>
            <a:off x="5874327" y="168812"/>
            <a:ext cx="6317673" cy="645330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2629609-FD6D-4D61-923B-B239048DC33B}"/>
              </a:ext>
            </a:extLst>
          </p:cNvPr>
          <p:cNvSpPr/>
          <p:nvPr/>
        </p:nvSpPr>
        <p:spPr>
          <a:xfrm>
            <a:off x="482717" y="2483556"/>
            <a:ext cx="5023330" cy="2072527"/>
          </a:xfrm>
          <a:prstGeom prst="rect">
            <a:avLst/>
          </a:prstGeom>
          <a:noFill/>
          <a:ln w="984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182E19BD-DF09-4E69-9ADB-CAFD1BC1C5CF}"/>
              </a:ext>
            </a:extLst>
          </p:cNvPr>
          <p:cNvSpPr/>
          <p:nvPr/>
        </p:nvSpPr>
        <p:spPr>
          <a:xfrm>
            <a:off x="10724444" y="2352852"/>
            <a:ext cx="1061156" cy="616126"/>
          </a:xfrm>
          <a:prstGeom prst="wedgeRoundRectCallout">
            <a:avLst>
              <a:gd name="adj1" fmla="val -201684"/>
              <a:gd name="adj2" fmla="val 643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1990</a:t>
            </a:r>
          </a:p>
        </p:txBody>
      </p:sp>
      <p:sp>
        <p:nvSpPr>
          <p:cNvPr id="8" name="Řečová bublina: obdélníkový bublinový popisek se zakulacenými rohy 7">
            <a:extLst>
              <a:ext uri="{FF2B5EF4-FFF2-40B4-BE49-F238E27FC236}">
                <a16:creationId xmlns:a16="http://schemas.microsoft.com/office/drawing/2014/main" id="{3433053B-28A9-4C5E-9402-771D79F54DCE}"/>
              </a:ext>
            </a:extLst>
          </p:cNvPr>
          <p:cNvSpPr/>
          <p:nvPr/>
        </p:nvSpPr>
        <p:spPr>
          <a:xfrm>
            <a:off x="10972574" y="477985"/>
            <a:ext cx="1061156" cy="616126"/>
          </a:xfrm>
          <a:prstGeom prst="wedgeRoundRectCallout">
            <a:avLst>
              <a:gd name="adj1" fmla="val -201684"/>
              <a:gd name="adj2" fmla="val 643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1950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3CC419C-88DB-4166-A4BD-3A871C97537A}"/>
              </a:ext>
            </a:extLst>
          </p:cNvPr>
          <p:cNvSpPr/>
          <p:nvPr/>
        </p:nvSpPr>
        <p:spPr>
          <a:xfrm>
            <a:off x="6670435" y="1027906"/>
            <a:ext cx="5023330" cy="2072527"/>
          </a:xfrm>
          <a:prstGeom prst="rect">
            <a:avLst/>
          </a:prstGeom>
          <a:noFill/>
          <a:ln w="984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77D31F5-B680-4159-AE5A-5D61604C07C2}"/>
              </a:ext>
            </a:extLst>
          </p:cNvPr>
          <p:cNvSpPr/>
          <p:nvPr/>
        </p:nvSpPr>
        <p:spPr>
          <a:xfrm>
            <a:off x="6670434" y="5034987"/>
            <a:ext cx="4926527" cy="1103013"/>
          </a:xfrm>
          <a:prstGeom prst="rect">
            <a:avLst/>
          </a:prstGeom>
          <a:noFill/>
          <a:ln w="984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Řečová bublina: obdélníkový bublinový popisek se zakulacenými rohy 10">
            <a:extLst>
              <a:ext uri="{FF2B5EF4-FFF2-40B4-BE49-F238E27FC236}">
                <a16:creationId xmlns:a16="http://schemas.microsoft.com/office/drawing/2014/main" id="{70AB5A0D-73FD-4332-9DE4-5DF9BE558994}"/>
              </a:ext>
            </a:extLst>
          </p:cNvPr>
          <p:cNvSpPr/>
          <p:nvPr/>
        </p:nvSpPr>
        <p:spPr>
          <a:xfrm>
            <a:off x="11066383" y="5411539"/>
            <a:ext cx="1061156" cy="616126"/>
          </a:xfrm>
          <a:prstGeom prst="wedgeRoundRectCallout">
            <a:avLst>
              <a:gd name="adj1" fmla="val -201684"/>
              <a:gd name="adj2" fmla="val 643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2050</a:t>
            </a:r>
          </a:p>
        </p:txBody>
      </p:sp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4EB870AF-C1A4-4D73-9AD7-F48831826BD7}"/>
              </a:ext>
            </a:extLst>
          </p:cNvPr>
          <p:cNvSpPr/>
          <p:nvPr/>
        </p:nvSpPr>
        <p:spPr>
          <a:xfrm>
            <a:off x="10473325" y="4291295"/>
            <a:ext cx="1061156" cy="616126"/>
          </a:xfrm>
          <a:prstGeom prst="wedgeRoundRectCallout">
            <a:avLst>
              <a:gd name="adj1" fmla="val -201684"/>
              <a:gd name="adj2" fmla="val 643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151949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947BD1-2977-481E-A645-6E669F7D1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</a:t>
            </a:fld>
            <a:endParaRPr lang="en-GB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16506EB-0540-4186-BE46-D10169F9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jakém smyslu mohou být / jsou děti/mládež ohrožení v kontextu stáří a stárnutí populace?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A66B4B-EE56-4D4E-9965-CDD073177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967" y="2597288"/>
            <a:ext cx="10753200" cy="4139998"/>
          </a:xfrm>
        </p:spPr>
        <p:txBody>
          <a:bodyPr/>
          <a:lstStyle/>
          <a:p>
            <a:r>
              <a:rPr lang="cs-CZ" dirty="0"/>
              <a:t>Není jim dáno se narodit</a:t>
            </a:r>
          </a:p>
          <a:p>
            <a:r>
              <a:rPr lang="cs-CZ" dirty="0"/>
              <a:t>Těm co se narodí stáří neukazujeme</a:t>
            </a:r>
          </a:p>
          <a:p>
            <a:r>
              <a:rPr lang="cs-CZ" dirty="0"/>
              <a:t>Strašíme je stárnutím – důchody, neufinancujeme to</a:t>
            </a:r>
          </a:p>
          <a:p>
            <a:r>
              <a:rPr lang="cs-CZ" dirty="0"/>
              <a:t>Změna věkového jízdního řádu – nové role, nový čas, nová doba</a:t>
            </a:r>
          </a:p>
          <a:p>
            <a:r>
              <a:rPr lang="cs-CZ" dirty="0"/>
              <a:t>Mezigenerační konflikty jako nástroj rozdělení (lidové strašidlo morální paniky - instrumentální, ale co EAN a diskriminace)</a:t>
            </a:r>
          </a:p>
          <a:p>
            <a:r>
              <a:rPr lang="cs-CZ" dirty="0"/>
              <a:t>Mravní ohrožení mládeže mediálním ageismem (naštěstí média nesledují)</a:t>
            </a:r>
          </a:p>
        </p:txBody>
      </p:sp>
    </p:spTree>
    <p:extLst>
      <p:ext uri="{BB962C8B-B14F-4D97-AF65-F5344CB8AC3E}">
        <p14:creationId xmlns:p14="http://schemas.microsoft.com/office/powerpoint/2010/main" val="509782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93314-0647-476E-9A5C-50121815E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5885" y="19502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dirty="0"/>
              <a:t>Stáří není strašidlo, ale naše i jejich budoucnost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#AWorldForAllAges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9D5BB0-AE62-473C-99EA-09D92F667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456" y="4960707"/>
            <a:ext cx="9144000" cy="165576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DC"/>
                </a:solidFill>
              </a:rPr>
              <a:t>Děkuji za pozornost, </a:t>
            </a:r>
          </a:p>
          <a:p>
            <a:r>
              <a:rPr lang="cs-CZ" dirty="0">
                <a:solidFill>
                  <a:srgbClr val="0000DC"/>
                </a:solidFill>
              </a:rPr>
              <a:t>	</a:t>
            </a:r>
            <a:r>
              <a:rPr lang="cs-CZ" dirty="0">
                <a:solidFill>
                  <a:srgbClr val="0000DC"/>
                </a:solidFill>
                <a:latin typeface="Bermuda Script" panose="020B0600000000000000" pitchFamily="34" charset="0"/>
              </a:rPr>
              <a:t>Lucie Vidovićová</a:t>
            </a:r>
          </a:p>
          <a:p>
            <a:r>
              <a:rPr lang="cs-CZ" sz="4000" b="1" dirty="0">
                <a:solidFill>
                  <a:schemeClr val="tx2"/>
                </a:solidFill>
              </a:rPr>
              <a:t>https://starnuti.fss.muni.cz/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3B905F-DA6F-4E60-87EF-9F69E3320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357" y="241531"/>
            <a:ext cx="2846684" cy="1188000"/>
          </a:xfrm>
          <a:prstGeom prst="rect">
            <a:avLst/>
          </a:prstGeom>
        </p:spPr>
      </p:pic>
      <p:pic>
        <p:nvPicPr>
          <p:cNvPr id="5" name="obrázek 2" descr="hss_logo">
            <a:extLst>
              <a:ext uri="{FF2B5EF4-FFF2-40B4-BE49-F238E27FC236}">
                <a16:creationId xmlns:a16="http://schemas.microsoft.com/office/drawing/2014/main" id="{5EC2F41F-A7CD-4135-B8CC-A33718D90B0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069" y="5867198"/>
            <a:ext cx="1009650" cy="75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3" descr="logo_NCR">
            <a:extLst>
              <a:ext uri="{FF2B5EF4-FFF2-40B4-BE49-F238E27FC236}">
                <a16:creationId xmlns:a16="http://schemas.microsoft.com/office/drawing/2014/main" id="{B6B2B746-2218-4D1F-920B-EB6F160D226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632" y="5143116"/>
            <a:ext cx="1638586" cy="1353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165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4FD2D26-6C63-4D06-B8B0-95080E75300E}"/>
              </a:ext>
            </a:extLst>
          </p:cNvPr>
          <p:cNvSpPr txBox="1"/>
          <p:nvPr/>
        </p:nvSpPr>
        <p:spPr>
          <a:xfrm>
            <a:off x="7650865" y="219920"/>
            <a:ext cx="329589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2"/>
              </a:rPr>
              <a:t>https://www.google.com/search?gs_ssp=eJzj4tLP1TcwqjA3rygxYPTizcgvyju8ViEnMyX1SC8AdqgJ0g&amp;q=horn%C3%AD+lide%C4%8D&amp;rlz=1C1GCEA_enCZ1072CZ1072&amp;oq=horn%C3%AD+li&amp;gs_lcrp=EgZjaHJvbWUqDQgBEC4YgwEYsQMYgAQyEAgAEAAYgwEY4wIYsQMYgAQyDQgBEC4YgwEYsQMYgAQyBggCEEUYOTIHCAMQLhiABDIHCAQQLhiABDIHCAUQLhiABDIHCAYQLhiABDIHCAcQABiABDIHCAgQLhiABDIHCAkQABiABNIBCDM0NDFqMGo0qAIAsAIB&amp;sourceid=chrome&amp;ie=UTF-8#fpstate=ive&amp;vld=cid:ddaa8b5c,vid:UYrHn-v7HJI,st:0</a:t>
            </a:r>
            <a:endParaRPr lang="cs-CZ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FBA7B4-5722-40BC-B9B3-159F72F23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0" t="17216" r="7817" b="8692"/>
          <a:stretch/>
        </p:blipFill>
        <p:spPr>
          <a:xfrm>
            <a:off x="645287" y="1003264"/>
            <a:ext cx="10301469" cy="50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0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638CB-1FBC-4240-9F95-0675911C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834896-FB27-452C-B094-60B3A818A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A65D32-C29B-4CCB-8394-642BA06CC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6" t="12201" r="49191" b="14711"/>
          <a:stretch/>
        </p:blipFill>
        <p:spPr>
          <a:xfrm>
            <a:off x="-240704" y="180387"/>
            <a:ext cx="6616720" cy="6453306"/>
          </a:xfrm>
          <a:prstGeom prst="rect">
            <a:avLst/>
          </a:prstGeom>
        </p:spPr>
      </p:pic>
      <p:pic>
        <p:nvPicPr>
          <p:cNvPr id="5" name="Zástupný symbol pro obsah 25">
            <a:extLst>
              <a:ext uri="{FF2B5EF4-FFF2-40B4-BE49-F238E27FC236}">
                <a16:creationId xmlns:a16="http://schemas.microsoft.com/office/drawing/2014/main" id="{0EFF4A99-F234-4E64-BF3E-BFCDA1DEE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7" t="21766" r="49030" b="16663"/>
          <a:stretch/>
        </p:blipFill>
        <p:spPr>
          <a:xfrm>
            <a:off x="5874327" y="157238"/>
            <a:ext cx="6317673" cy="645330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2629609-FD6D-4D61-923B-B239048DC33B}"/>
              </a:ext>
            </a:extLst>
          </p:cNvPr>
          <p:cNvSpPr/>
          <p:nvPr/>
        </p:nvSpPr>
        <p:spPr>
          <a:xfrm>
            <a:off x="482717" y="2483556"/>
            <a:ext cx="5023330" cy="2072527"/>
          </a:xfrm>
          <a:prstGeom prst="rect">
            <a:avLst/>
          </a:prstGeom>
          <a:noFill/>
          <a:ln w="984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32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638CB-1FBC-4240-9F95-0675911C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834896-FB27-452C-B094-60B3A818A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A65D32-C29B-4CCB-8394-642BA06CC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6" t="12201" r="49191" b="14711"/>
          <a:stretch/>
        </p:blipFill>
        <p:spPr>
          <a:xfrm>
            <a:off x="-240704" y="180387"/>
            <a:ext cx="6616720" cy="6453306"/>
          </a:xfrm>
          <a:prstGeom prst="rect">
            <a:avLst/>
          </a:prstGeom>
        </p:spPr>
      </p:pic>
      <p:pic>
        <p:nvPicPr>
          <p:cNvPr id="5" name="Zástupný symbol pro obsah 25">
            <a:extLst>
              <a:ext uri="{FF2B5EF4-FFF2-40B4-BE49-F238E27FC236}">
                <a16:creationId xmlns:a16="http://schemas.microsoft.com/office/drawing/2014/main" id="{0EFF4A99-F234-4E64-BF3E-BFCDA1DEE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7" t="21766" r="49030" b="16663"/>
          <a:stretch/>
        </p:blipFill>
        <p:spPr>
          <a:xfrm>
            <a:off x="5874327" y="168812"/>
            <a:ext cx="6317673" cy="645330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2629609-FD6D-4D61-923B-B239048DC33B}"/>
              </a:ext>
            </a:extLst>
          </p:cNvPr>
          <p:cNvSpPr/>
          <p:nvPr/>
        </p:nvSpPr>
        <p:spPr>
          <a:xfrm>
            <a:off x="482717" y="2483556"/>
            <a:ext cx="5023330" cy="2072527"/>
          </a:xfrm>
          <a:prstGeom prst="rect">
            <a:avLst/>
          </a:prstGeom>
          <a:noFill/>
          <a:ln w="984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182E19BD-DF09-4E69-9ADB-CAFD1BC1C5CF}"/>
              </a:ext>
            </a:extLst>
          </p:cNvPr>
          <p:cNvSpPr/>
          <p:nvPr/>
        </p:nvSpPr>
        <p:spPr>
          <a:xfrm>
            <a:off x="10724444" y="2352852"/>
            <a:ext cx="1061156" cy="616126"/>
          </a:xfrm>
          <a:prstGeom prst="wedgeRoundRectCallout">
            <a:avLst>
              <a:gd name="adj1" fmla="val -201684"/>
              <a:gd name="adj2" fmla="val 643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1990</a:t>
            </a:r>
          </a:p>
        </p:txBody>
      </p:sp>
      <p:sp>
        <p:nvSpPr>
          <p:cNvPr id="8" name="Řečová bublina: obdélníkový bublinový popisek se zakulacenými rohy 7">
            <a:extLst>
              <a:ext uri="{FF2B5EF4-FFF2-40B4-BE49-F238E27FC236}">
                <a16:creationId xmlns:a16="http://schemas.microsoft.com/office/drawing/2014/main" id="{3433053B-28A9-4C5E-9402-771D79F54DCE}"/>
              </a:ext>
            </a:extLst>
          </p:cNvPr>
          <p:cNvSpPr/>
          <p:nvPr/>
        </p:nvSpPr>
        <p:spPr>
          <a:xfrm>
            <a:off x="10972574" y="477985"/>
            <a:ext cx="1061156" cy="616126"/>
          </a:xfrm>
          <a:prstGeom prst="wedgeRoundRectCallout">
            <a:avLst>
              <a:gd name="adj1" fmla="val -201684"/>
              <a:gd name="adj2" fmla="val 6433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1950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3CC419C-88DB-4166-A4BD-3A871C97537A}"/>
              </a:ext>
            </a:extLst>
          </p:cNvPr>
          <p:cNvSpPr/>
          <p:nvPr/>
        </p:nvSpPr>
        <p:spPr>
          <a:xfrm>
            <a:off x="6670435" y="1027906"/>
            <a:ext cx="5023330" cy="2072527"/>
          </a:xfrm>
          <a:prstGeom prst="rect">
            <a:avLst/>
          </a:prstGeom>
          <a:noFill/>
          <a:ln w="984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012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14"/>
          <p:cNvPicPr preferRelativeResize="0"/>
          <p:nvPr/>
        </p:nvPicPr>
        <p:blipFill rotWithShape="1">
          <a:blip r:embed="rId3">
            <a:alphaModFix/>
          </a:blip>
          <a:srcRect t="1511" b="14534"/>
          <a:stretch/>
        </p:blipFill>
        <p:spPr>
          <a:xfrm>
            <a:off x="1070935" y="1046728"/>
            <a:ext cx="9143985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4"/>
          <p:cNvSpPr txBox="1">
            <a:spLocks noGrp="1"/>
          </p:cNvSpPr>
          <p:nvPr>
            <p:ph type="ctrTitle" idx="4294967295"/>
          </p:nvPr>
        </p:nvSpPr>
        <p:spPr>
          <a:xfrm>
            <a:off x="2767914" y="240240"/>
            <a:ext cx="8714172" cy="13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Senioři (a junioři) v sociologickém pohledu</a:t>
            </a:r>
            <a:endParaRPr sz="30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4"/>
          <p:cNvSpPr txBox="1">
            <a:spLocks noGrp="1"/>
          </p:cNvSpPr>
          <p:nvPr>
            <p:ph type="subTitle" idx="4294967295"/>
          </p:nvPr>
        </p:nvSpPr>
        <p:spPr>
          <a:xfrm>
            <a:off x="8943975" y="4789488"/>
            <a:ext cx="3248025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cs-CZ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10.10. 2017 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4"/>
          <p:cNvSpPr/>
          <p:nvPr/>
        </p:nvSpPr>
        <p:spPr>
          <a:xfrm>
            <a:off x="148281" y="6309321"/>
            <a:ext cx="123320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sociální aktéři jednající v rámci sociálních struktur a institucí; nositelé sociálních rolí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"/>
          <p:cNvSpPr txBox="1">
            <a:spLocks noGrp="1"/>
          </p:cNvSpPr>
          <p:nvPr>
            <p:ph type="title"/>
          </p:nvPr>
        </p:nvSpPr>
        <p:spPr>
          <a:xfrm>
            <a:off x="1782580" y="58248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 už víme o stáří a starších lidech ?</a:t>
            </a:r>
            <a:endParaRPr/>
          </a:p>
        </p:txBody>
      </p:sp>
      <p:pic>
        <p:nvPicPr>
          <p:cNvPr id="510" name="Google Shape;510;p4" descr="Otazník se souvislou výplní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82256" y="2432324"/>
            <a:ext cx="3345305" cy="334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1692" y="855191"/>
            <a:ext cx="4691448" cy="3518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2635" y="1522148"/>
            <a:ext cx="3379365" cy="190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90475" y="720000"/>
            <a:ext cx="3016968" cy="41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"/>
          <p:cNvPicPr preferRelativeResize="0"/>
          <p:nvPr/>
        </p:nvPicPr>
        <p:blipFill rotWithShape="1">
          <a:blip r:embed="rId6">
            <a:alphaModFix/>
          </a:blip>
          <a:srcRect l="62027" t="50000" r="14121" b="26245"/>
          <a:stretch/>
        </p:blipFill>
        <p:spPr>
          <a:xfrm>
            <a:off x="226881" y="4508968"/>
            <a:ext cx="2907957" cy="162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"/>
          <p:cNvPicPr preferRelativeResize="0"/>
          <p:nvPr/>
        </p:nvPicPr>
        <p:blipFill rotWithShape="1">
          <a:blip r:embed="rId7">
            <a:alphaModFix/>
          </a:blip>
          <a:srcRect l="62500" t="50000" r="14593" b="29128"/>
          <a:stretch/>
        </p:blipFill>
        <p:spPr>
          <a:xfrm>
            <a:off x="3509319" y="4373777"/>
            <a:ext cx="2792627" cy="143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"/>
          <p:cNvPicPr preferRelativeResize="0"/>
          <p:nvPr/>
        </p:nvPicPr>
        <p:blipFill rotWithShape="1">
          <a:blip r:embed="rId8">
            <a:alphaModFix/>
          </a:blip>
          <a:srcRect l="62162" t="40602" r="13851" b="36547"/>
          <a:stretch/>
        </p:blipFill>
        <p:spPr>
          <a:xfrm>
            <a:off x="6408510" y="4621178"/>
            <a:ext cx="2924432" cy="1567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89742" y="720000"/>
            <a:ext cx="2387442" cy="388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"/>
          <p:cNvPicPr preferRelativeResize="0"/>
          <p:nvPr/>
        </p:nvPicPr>
        <p:blipFill rotWithShape="1">
          <a:blip r:embed="rId10">
            <a:alphaModFix/>
          </a:blip>
          <a:srcRect l="62344" t="41319" r="13851" b="30875"/>
          <a:stretch/>
        </p:blipFill>
        <p:spPr>
          <a:xfrm>
            <a:off x="9199218" y="3649151"/>
            <a:ext cx="2902307" cy="1906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E4A6BA-D336-451C-9B5A-7DBCC0514E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E44BCA-41A4-4C19-BBA9-3896C764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1B1140E-D1D1-49A6-BEC3-D2381609D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57AB62D-A9B1-4CF5-A71E-7C6EB7B2C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2" b="5512"/>
          <a:stretch/>
        </p:blipFill>
        <p:spPr>
          <a:xfrm>
            <a:off x="0" y="1598446"/>
            <a:ext cx="12192000" cy="43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279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rezentace-16-9-en-v10.potx" id="{67A39F29-764F-4284-9E0F-1686F567DD12}" vid="{76220AAC-9FA9-4F01-8D8E-D7E8E7D43212}"/>
    </a:ext>
  </a:extLst>
</a:theme>
</file>

<file path=ppt/theme/theme2.xml><?xml version="1.0" encoding="utf-8"?>
<a:theme xmlns:a="http://schemas.openxmlformats.org/drawingml/2006/main" name="Titulky">
  <a:themeElements>
    <a:clrScheme name="Headlines">
      <a:dk1>
        <a:srgbClr val="000000"/>
      </a:dk1>
      <a:lt1>
        <a:srgbClr val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muni-prezentace-16-9-en-v10</Template>
  <TotalTime>1614</TotalTime>
  <Words>1128</Words>
  <Application>Microsoft Office PowerPoint</Application>
  <PresentationFormat>Širokoúhlá obrazovka</PresentationFormat>
  <Paragraphs>268</Paragraphs>
  <Slides>31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40" baseType="lpstr">
      <vt:lpstr>Arial</vt:lpstr>
      <vt:lpstr>Bermuda Script</vt:lpstr>
      <vt:lpstr>Century Schoolbook</vt:lpstr>
      <vt:lpstr>Corbel</vt:lpstr>
      <vt:lpstr>red hat display</vt:lpstr>
      <vt:lpstr>Tahoma</vt:lpstr>
      <vt:lpstr>Wingdings</vt:lpstr>
      <vt:lpstr>Presentation_MU_EN</vt:lpstr>
      <vt:lpstr>Titulky</vt:lpstr>
      <vt:lpstr>Stárnoucí společnost a dopady na budoucí generace   aneb ohrožuje stáří mládež? </vt:lpstr>
      <vt:lpstr>Prezentace aplikace PowerPoint</vt:lpstr>
      <vt:lpstr>V jakém smyslu mohou být / jsou děti/mládež ohrožení v kontextu stáří a stárnutí populace? </vt:lpstr>
      <vt:lpstr>Prezentace aplikace PowerPoint</vt:lpstr>
      <vt:lpstr>Prezentace aplikace PowerPoint</vt:lpstr>
      <vt:lpstr>Senioři (a junioři) v sociologickém pohledu</vt:lpstr>
      <vt:lpstr>Co už víme o stáří a starších lidech ?</vt:lpstr>
      <vt:lpstr>Prezentace aplikace PowerPoint</vt:lpstr>
      <vt:lpstr>Prezentace aplikace PowerPoint</vt:lpstr>
      <vt:lpstr>Prezentace aplikace PowerPoint</vt:lpstr>
      <vt:lpstr>Prezentace aplikace PowerPoint</vt:lpstr>
      <vt:lpstr>? – 1500 př. Kr.</vt:lpstr>
      <vt:lpstr>63 A.D.</vt:lpstr>
      <vt:lpstr>Prezentace aplikace PowerPoint</vt:lpstr>
      <vt:lpstr>Prezentace aplikace PowerPoint</vt:lpstr>
      <vt:lpstr>Prezentace aplikace PowerPoint</vt:lpstr>
      <vt:lpstr>Věkové modely třígenerační rodiny –  rané a odložené rodičovství</vt:lpstr>
      <vt:lpstr>Věkové modely třígenerační rodiny –  rané a odložené rodičovství</vt:lpstr>
      <vt:lpstr>Věkové modely třígenerační rodiny – generační posun a 4generační model</vt:lpstr>
      <vt:lpstr>Prezentace aplikace PowerPoint</vt:lpstr>
      <vt:lpstr>Prezentace aplikace PowerPoint</vt:lpstr>
      <vt:lpstr>https://denikn.cz/1547379/ze-nam-vadi-duchodci-asi-se-na-takove-clanky-klika-reportaz-z-rozhadane-obce-kde-odmitli-domov-pro-seniory/</vt:lpstr>
      <vt:lpstr>Prezentace aplikace PowerPoint</vt:lpstr>
      <vt:lpstr>Prezentace aplikace PowerPoint</vt:lpstr>
      <vt:lpstr>Babička </vt:lpstr>
      <vt:lpstr>Generační spojenci: v dobrém i zlém</vt:lpstr>
      <vt:lpstr>Prezentace aplikace PowerPoint</vt:lpstr>
      <vt:lpstr>Prezentace aplikace PowerPoint</vt:lpstr>
      <vt:lpstr>Prezentace aplikace PowerPoint</vt:lpstr>
      <vt:lpstr>Stáří není strašidlo, ale naše i jejich budoucnost  #AWorldForAllAges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Vidovićová</dc:creator>
  <cp:lastModifiedBy>Lucie Vidovićová</cp:lastModifiedBy>
  <cp:revision>25</cp:revision>
  <cp:lastPrinted>1601-01-01T00:00:00Z</cp:lastPrinted>
  <dcterms:created xsi:type="dcterms:W3CDTF">2023-09-13T19:33:10Z</dcterms:created>
  <dcterms:modified xsi:type="dcterms:W3CDTF">2024-10-15T08:49:57Z</dcterms:modified>
</cp:coreProperties>
</file>